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6" r:id="rId3"/>
    <p:sldMasterId id="2147483768" r:id="rId4"/>
  </p:sldMasterIdLst>
  <p:notesMasterIdLst>
    <p:notesMasterId r:id="rId37"/>
  </p:notesMasterIdLst>
  <p:sldIdLst>
    <p:sldId id="259" r:id="rId5"/>
    <p:sldId id="273" r:id="rId6"/>
    <p:sldId id="274" r:id="rId7"/>
    <p:sldId id="275" r:id="rId8"/>
    <p:sldId id="297" r:id="rId9"/>
    <p:sldId id="260" r:id="rId10"/>
    <p:sldId id="261" r:id="rId11"/>
    <p:sldId id="262" r:id="rId12"/>
    <p:sldId id="263" r:id="rId13"/>
    <p:sldId id="265" r:id="rId14"/>
    <p:sldId id="267" r:id="rId15"/>
    <p:sldId id="268" r:id="rId16"/>
    <p:sldId id="269" r:id="rId17"/>
    <p:sldId id="298" r:id="rId18"/>
    <p:sldId id="272" r:id="rId19"/>
    <p:sldId id="277" r:id="rId20"/>
    <p:sldId id="276" r:id="rId21"/>
    <p:sldId id="278" r:id="rId22"/>
    <p:sldId id="258" r:id="rId23"/>
    <p:sldId id="256" r:id="rId24"/>
    <p:sldId id="281" r:id="rId25"/>
    <p:sldId id="282" r:id="rId26"/>
    <p:sldId id="283" r:id="rId27"/>
    <p:sldId id="284" r:id="rId28"/>
    <p:sldId id="285"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1548" autoAdjust="0"/>
  </p:normalViewPr>
  <p:slideViewPr>
    <p:cSldViewPr>
      <p:cViewPr varScale="1">
        <p:scale>
          <a:sx n="79" d="100"/>
          <a:sy n="79" d="100"/>
        </p:scale>
        <p:origin x="-19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3D009-E95C-428B-A863-10364BB13275}" type="datetimeFigureOut">
              <a:rPr lang="de-DE" smtClean="0"/>
              <a:pPr/>
              <a:t>16.12.2014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EC68E-B56D-4D77-AC0F-5634DA08E701}"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600" dirty="0" smtClean="0"/>
          </a:p>
          <a:p>
            <a:r>
              <a:rPr lang="de-DE" sz="1600" dirty="0" smtClean="0"/>
              <a:t>Mein Name ist Ted</a:t>
            </a:r>
            <a:r>
              <a:rPr lang="de-DE" sz="1600" baseline="0" dirty="0" smtClean="0"/>
              <a:t>. </a:t>
            </a:r>
            <a:r>
              <a:rPr lang="de-DE" sz="1600" dirty="0" smtClean="0"/>
              <a:t>Ich</a:t>
            </a:r>
            <a:r>
              <a:rPr lang="de-DE" sz="1600" baseline="0" dirty="0" smtClean="0"/>
              <a:t> </a:t>
            </a:r>
            <a:r>
              <a:rPr lang="de-DE" sz="1600" dirty="0" smtClean="0"/>
              <a:t>lebe in einer kleinen Zelle.. leben? Nein vielmehr</a:t>
            </a:r>
            <a:r>
              <a:rPr lang="de-DE" sz="1600" baseline="0" dirty="0" smtClean="0"/>
              <a:t> </a:t>
            </a:r>
            <a:r>
              <a:rPr lang="de-DE" sz="1600" dirty="0" smtClean="0"/>
              <a:t>überlebe ich. Ich</a:t>
            </a:r>
            <a:r>
              <a:rPr lang="de-DE" sz="1600" baseline="0" dirty="0" smtClean="0"/>
              <a:t> hocke hier eingezwängt in meinem Gefängnis Tag ein Tag aus.. Ein unbequemes Bett, ein kleines Waschbecken und eine Toilette habe ich in meiner Zelle.. Keine Beschäftigung..den ganzen Tag nur dieses Verlies.. Die Wände scheinen näher zu kommen.. Das Highlight des Tages? Essen das der Wärter mir gnädig einwirft..Doch dann starre ich wieder stundenlang die Wand an.. Ich muss wohl etwas sehr sehr Schlimmes getan haben, dass sie mir so etwas antun..</a:t>
            </a:r>
          </a:p>
          <a:p>
            <a:r>
              <a:rPr lang="de-DE" sz="1600" baseline="0" dirty="0" smtClean="0"/>
              <a:t>Ich schlafe viel.. Naja vielleicht habe ich ja bald das Glück und schlafe einfach.. für immer..und kann so..meinem Gefängnis endlich entfliehen..  </a:t>
            </a:r>
            <a:endParaRPr lang="de-DE" sz="1600"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15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https://www.youtube.com/watch?v=doaJfAq47xs&amp;list=UUc6c8kZvtZrxsN1VuokQtUg </a:t>
            </a:r>
          </a:p>
          <a:p>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16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0" i="0" kern="1200" dirty="0" smtClean="0">
                <a:solidFill>
                  <a:schemeClr val="tx1"/>
                </a:solidFill>
                <a:latin typeface="+mn-lt"/>
                <a:ea typeface="+mn-ea"/>
                <a:cs typeface="+mn-cs"/>
              </a:rPr>
              <a:t>Die vorliegende Statistik bildet die Anzahl der Haushalte mit Haustieren in Deutschland im Jahr 2010 ab. In insgesamt 7,9 Millionen Haushalten in Deutschland lebten in diesem Jahr Katzen, was sie zum beliebtesten Haustier der Deutschen im Jahr 2010 macht.</a:t>
            </a:r>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19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0" i="0" kern="1200" dirty="0" smtClean="0">
                <a:solidFill>
                  <a:schemeClr val="tx1"/>
                </a:solidFill>
                <a:latin typeface="+mn-lt"/>
                <a:ea typeface="+mn-ea"/>
                <a:cs typeface="+mn-cs"/>
              </a:rPr>
              <a:t>Die Statistik zeigt den Gesamtumsatz mit Heimtierbedarf (Futter und Zubehör) in Deutschland in den Jahren 2006 bis 2013. Im Jahr 2006 betrug das Marktvolumen für Heimtierbedarf in Deutschland insgesamt rund 3,15 Milliarden Euro.</a:t>
            </a:r>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20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21</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4EEC68E-B56D-4D77-AC0F-5634DA08E701}" type="slidenum">
              <a:rPr lang="de-DE" smtClean="0"/>
              <a:pPr/>
              <a:t>24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A668B15B-570E-4DF0-8355-553E2E32A9C7}"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A668B15B-570E-4DF0-8355-553E2E32A9C7}"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1"/>
      </p:bgRef>
    </p:bg>
    <p:spTree>
      <p:nvGrpSpPr>
        <p:cNvPr id="1" name=""/>
        <p:cNvGrpSpPr/>
        <p:nvPr/>
      </p:nvGrpSpPr>
      <p:grpSpPr>
        <a:xfrm>
          <a:off x="0" y="0"/>
          <a:ext cx="0" cy="0"/>
          <a:chOff x="0" y="0"/>
          <a:chExt cx="0" cy="0"/>
        </a:xfrm>
      </p:grpSpPr>
      <p:sp>
        <p:nvSpPr>
          <p:cNvPr id="12" name="Rechtec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bgerundetes Rechtec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A668B15B-570E-4DF0-8355-553E2E32A9C7}" type="slidenum">
              <a:rPr lang="de-DE" smtClean="0"/>
              <a:pPr/>
              <a:t>‹Nr.›</a:t>
            </a:fld>
            <a:endParaRPr lang="de-DE"/>
          </a:p>
        </p:txBody>
      </p:sp>
      <p:sp>
        <p:nvSpPr>
          <p:cNvPr id="7" name="Rechtec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
        <p:nvSpPr>
          <p:cNvPr id="8" name="Inhaltsplatzhalter 7"/>
          <p:cNvSpPr>
            <a:spLocks noGrp="1"/>
          </p:cNvSpPr>
          <p:nvPr>
            <p:ph sz="quarter" idx="1"/>
          </p:nvPr>
        </p:nvSpPr>
        <p:spPr>
          <a:xfrm>
            <a:off x="914400" y="1447800"/>
            <a:ext cx="777240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3">
        <a:schemeClr val="bg1"/>
      </p:bgRef>
    </p:bg>
    <p:spTree>
      <p:nvGrpSpPr>
        <p:cNvPr id="1" name=""/>
        <p:cNvGrpSpPr/>
        <p:nvPr/>
      </p:nvGrpSpPr>
      <p:grpSpPr>
        <a:xfrm>
          <a:off x="0" y="0"/>
          <a:ext cx="0" cy="0"/>
          <a:chOff x="0" y="0"/>
          <a:chExt cx="0" cy="0"/>
        </a:xfrm>
      </p:grpSpPr>
      <p:sp>
        <p:nvSpPr>
          <p:cNvPr id="11" name="Rechtec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bgerundetes Rechtec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a:xfrm>
            <a:off x="800100" y="6172200"/>
            <a:ext cx="4000500" cy="457200"/>
          </a:xfrm>
        </p:spPr>
        <p:txBody>
          <a:bodyPr/>
          <a:lstStyle/>
          <a:p>
            <a:endParaRPr lang="de-DE"/>
          </a:p>
        </p:txBody>
      </p:sp>
      <p:sp>
        <p:nvSpPr>
          <p:cNvPr id="7" name="Rechtec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146304" y="6208776"/>
            <a:ext cx="457200" cy="457200"/>
          </a:xfrm>
        </p:spPr>
        <p:txBody>
          <a:bodyPr/>
          <a:lstStyle/>
          <a:p>
            <a:fld id="{A668B15B-570E-4DF0-8355-553E2E32A9C7}"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
        <p:nvSpPr>
          <p:cNvPr id="9" name="Inhaltsplatzhalter 8"/>
          <p:cNvSpPr>
            <a:spLocks noGrp="1"/>
          </p:cNvSpPr>
          <p:nvPr>
            <p:ph sz="quarter" idx="1"/>
          </p:nvPr>
        </p:nvSpPr>
        <p:spPr>
          <a:xfrm>
            <a:off x="91440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93395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668B15B-570E-4DF0-8355-553E2E32A9C7}" type="slidenum">
              <a:rPr lang="de-DE" smtClean="0"/>
              <a:pPr/>
              <a:t>‹Nr.›</a:t>
            </a:fld>
            <a:endParaRPr lang="de-DE"/>
          </a:p>
        </p:txBody>
      </p:sp>
      <p:sp>
        <p:nvSpPr>
          <p:cNvPr id="11" name="Inhaltsplatzhalter 10"/>
          <p:cNvSpPr>
            <a:spLocks noGrp="1"/>
          </p:cNvSpPr>
          <p:nvPr>
            <p:ph sz="half" idx="2"/>
          </p:nvPr>
        </p:nvSpPr>
        <p:spPr>
          <a:xfrm>
            <a:off x="9144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4"/>
          </p:nvPr>
        </p:nvSpPr>
        <p:spPr>
          <a:xfrm>
            <a:off x="49530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bgerundetes Rechtec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
        <p:nvSpPr>
          <p:cNvPr id="11" name="Inhaltsplatzhalter 10"/>
          <p:cNvSpPr>
            <a:spLocks noGrp="1"/>
          </p:cNvSpPr>
          <p:nvPr>
            <p:ph sz="quarter" idx="1"/>
          </p:nvPr>
        </p:nvSpPr>
        <p:spPr>
          <a:xfrm>
            <a:off x="2971800" y="1600200"/>
            <a:ext cx="5715000" cy="44958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a:xfrm>
            <a:off x="914400" y="6172200"/>
            <a:ext cx="3886200" cy="457200"/>
          </a:xfrm>
        </p:spPr>
        <p:txBody>
          <a:bodyPr/>
          <a:lstStyle/>
          <a:p>
            <a:endParaRPr lang="de-DE"/>
          </a:p>
        </p:txBody>
      </p:sp>
      <p:sp>
        <p:nvSpPr>
          <p:cNvPr id="7" name="Foliennummernplatzhalter 6"/>
          <p:cNvSpPr>
            <a:spLocks noGrp="1"/>
          </p:cNvSpPr>
          <p:nvPr>
            <p:ph type="sldNum" sz="quarter" idx="12"/>
          </p:nvPr>
        </p:nvSpPr>
        <p:spPr>
          <a:xfrm>
            <a:off x="146304" y="6208776"/>
            <a:ext cx="457200" cy="457200"/>
          </a:xfrm>
        </p:spPr>
        <p:txBody>
          <a:bodyPr/>
          <a:lstStyle/>
          <a:p>
            <a:fld id="{A668B15B-570E-4DF0-8355-553E2E32A9C7}" type="slidenum">
              <a:rPr lang="de-DE" smtClean="0"/>
              <a:pPr/>
              <a:t>‹Nr.›</a:t>
            </a:fld>
            <a:endParaRPr lang="de-DE"/>
          </a:p>
        </p:txBody>
      </p:sp>
      <p:sp>
        <p:nvSpPr>
          <p:cNvPr id="11" name="Rechtec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smtClean="0"/>
              <a:t>Bild durch Klicken auf Symbol hinzufügen</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482DE3BE-D5CD-473B-9B3D-012B20EF9BFA}" type="datetimeFigureOut">
              <a:rPr lang="de-DE" smtClean="0"/>
              <a:pPr/>
              <a:t>16.12.2014</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A668B15B-570E-4DF0-8355-553E2E32A9C7}"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82DE3BE-D5CD-473B-9B3D-012B20EF9BFA}" type="datetimeFigureOut">
              <a:rPr lang="de-DE" smtClean="0"/>
              <a:pPr/>
              <a:t>16.12.2014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68B15B-570E-4DF0-8355-553E2E32A9C7}"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E3BE-D5CD-473B-9B3D-012B20EF9BFA}" type="datetimeFigureOut">
              <a:rPr lang="de-DE" smtClean="0"/>
              <a:pPr/>
              <a:t>16.12.2014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8B15B-570E-4DF0-8355-553E2E32A9C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2DE3BE-D5CD-473B-9B3D-012B20EF9BFA}" type="datetimeFigureOut">
              <a:rPr lang="de-DE" smtClean="0"/>
              <a:pPr/>
              <a:t>16.12.2014</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668B15B-570E-4DF0-8355-553E2E32A9C7}"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bgerundetes Rechtec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elplatzhalt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2DE3BE-D5CD-473B-9B3D-012B20EF9BFA}" type="datetimeFigureOut">
              <a:rPr lang="de-DE" smtClean="0"/>
              <a:pPr/>
              <a:t>16.12.2014</a:t>
            </a:fld>
            <a:endParaRPr lang="de-DE"/>
          </a:p>
        </p:txBody>
      </p:sp>
      <p:sp>
        <p:nvSpPr>
          <p:cNvPr id="3" name="Fußzeilenplatzhalt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de-DE"/>
          </a:p>
        </p:txBody>
      </p:sp>
      <p:sp>
        <p:nvSpPr>
          <p:cNvPr id="23" name="Foliennummernplatzhalt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668B15B-570E-4DF0-8355-553E2E32A9C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82DE3BE-D5CD-473B-9B3D-012B20EF9BFA}" type="datetimeFigureOut">
              <a:rPr lang="de-DE" smtClean="0"/>
              <a:pPr/>
              <a:t>16.12.2014</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668B15B-570E-4DF0-8355-553E2E32A9C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s-stelzner\Sarah%20Stern\Video\Pet%20Kabinett%20Film.wmv"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s-stelzner\Sarah%20Stern\Video\Gef&#228;ngnis.wmv"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telzner\Sarah Stern\Unbenannt.png"/>
          <p:cNvPicPr>
            <a:picLocks noChangeAspect="1" noChangeArrowheads="1"/>
          </p:cNvPicPr>
          <p:nvPr/>
        </p:nvPicPr>
        <p:blipFill>
          <a:blip r:embed="rId2"/>
          <a:srcRect/>
          <a:stretch>
            <a:fillRect/>
          </a:stretch>
        </p:blipFill>
        <p:spPr bwMode="auto">
          <a:xfrm>
            <a:off x="2143108" y="642918"/>
            <a:ext cx="5048266" cy="53033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tatic1.schoener-wohnen.de/thumbnails/galleryImage/0001/00000000001/69/24/69247_wandgestaltung-ikea-ribba.jpg"/>
          <p:cNvPicPr>
            <a:picLocks noChangeAspect="1" noChangeArrowheads="1"/>
          </p:cNvPicPr>
          <p:nvPr/>
        </p:nvPicPr>
        <p:blipFill>
          <a:blip r:embed="rId2"/>
          <a:srcRect/>
          <a:stretch>
            <a:fillRect/>
          </a:stretch>
        </p:blipFill>
        <p:spPr bwMode="auto">
          <a:xfrm>
            <a:off x="357158" y="642918"/>
            <a:ext cx="8501712" cy="5357850"/>
          </a:xfrm>
          <a:prstGeom prst="rect">
            <a:avLst/>
          </a:prstGeom>
          <a:noFill/>
        </p:spPr>
      </p:pic>
      <p:pic>
        <p:nvPicPr>
          <p:cNvPr id="6" name="Grafik 5" descr="http://www.berliner-zuckerschnuten.de/images/haltung/so-nicht.png"/>
          <p:cNvPicPr/>
          <p:nvPr/>
        </p:nvPicPr>
        <p:blipFill>
          <a:blip r:embed="rId3"/>
          <a:srcRect l="7035" t="17588" r="5148" b="7203"/>
          <a:stretch>
            <a:fillRect/>
          </a:stretch>
        </p:blipFill>
        <p:spPr bwMode="auto">
          <a:xfrm>
            <a:off x="428596" y="4572008"/>
            <a:ext cx="2071702" cy="1312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tatic1.schoener-wohnen.de/thumbnails/galleryImage/0001/00000000001/52/33/52331_sw200910035ul.jpg"/>
          <p:cNvPicPr>
            <a:picLocks noChangeAspect="1" noChangeArrowheads="1"/>
          </p:cNvPicPr>
          <p:nvPr/>
        </p:nvPicPr>
        <p:blipFill>
          <a:blip r:embed="rId2"/>
          <a:srcRect/>
          <a:stretch>
            <a:fillRect/>
          </a:stretch>
        </p:blipFill>
        <p:spPr bwMode="auto">
          <a:xfrm>
            <a:off x="1214414" y="-928718"/>
            <a:ext cx="5086350" cy="7315200"/>
          </a:xfrm>
          <a:prstGeom prst="rect">
            <a:avLst/>
          </a:prstGeom>
          <a:noFill/>
        </p:spPr>
      </p:pic>
      <p:pic>
        <p:nvPicPr>
          <p:cNvPr id="6" name="Grafik 5" descr="http://www.berliner-zuckerschnuten.de/images/haltung/so-nicht.png"/>
          <p:cNvPicPr/>
          <p:nvPr/>
        </p:nvPicPr>
        <p:blipFill>
          <a:blip r:embed="rId3"/>
          <a:srcRect l="7035" t="17588" r="5148" b="7203"/>
          <a:stretch>
            <a:fillRect/>
          </a:stretch>
        </p:blipFill>
        <p:spPr bwMode="auto">
          <a:xfrm>
            <a:off x="1714480" y="3500438"/>
            <a:ext cx="1643074"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1h.roomido.com/bilder/full1000/flur-garderobe/modern/garderobensystem-im-flur-523973800605c.jpg"/>
          <p:cNvPicPr>
            <a:picLocks noChangeAspect="1" noChangeArrowheads="1"/>
          </p:cNvPicPr>
          <p:nvPr/>
        </p:nvPicPr>
        <p:blipFill>
          <a:blip r:embed="rId2"/>
          <a:srcRect/>
          <a:stretch>
            <a:fillRect/>
          </a:stretch>
        </p:blipFill>
        <p:spPr bwMode="auto">
          <a:xfrm>
            <a:off x="1285852" y="285728"/>
            <a:ext cx="5857916" cy="6070379"/>
          </a:xfrm>
          <a:prstGeom prst="rect">
            <a:avLst/>
          </a:prstGeom>
          <a:noFill/>
        </p:spPr>
      </p:pic>
      <p:pic>
        <p:nvPicPr>
          <p:cNvPr id="7" name="Grafik 6" descr="http://www.berliner-zuckerschnuten.de/images/haltung/so-nicht.png"/>
          <p:cNvPicPr/>
          <p:nvPr/>
        </p:nvPicPr>
        <p:blipFill>
          <a:blip r:embed="rId3"/>
          <a:srcRect l="7035" t="17588" r="5148" b="7203"/>
          <a:stretch>
            <a:fillRect/>
          </a:stretch>
        </p:blipFill>
        <p:spPr bwMode="auto">
          <a:xfrm>
            <a:off x="5572132" y="4786322"/>
            <a:ext cx="1643074"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us.fewo-direkt.de/mda01/7d1b3152-224c-4118-9f0f-b2c9754c5653.1.10"/>
          <p:cNvPicPr>
            <a:picLocks noChangeAspect="1" noChangeArrowheads="1"/>
          </p:cNvPicPr>
          <p:nvPr/>
        </p:nvPicPr>
        <p:blipFill>
          <a:blip r:embed="rId2"/>
          <a:srcRect/>
          <a:stretch>
            <a:fillRect/>
          </a:stretch>
        </p:blipFill>
        <p:spPr bwMode="auto">
          <a:xfrm>
            <a:off x="285720" y="142852"/>
            <a:ext cx="8382058" cy="6286544"/>
          </a:xfrm>
          <a:prstGeom prst="rect">
            <a:avLst/>
          </a:prstGeom>
          <a:noFill/>
        </p:spPr>
      </p:pic>
      <p:pic>
        <p:nvPicPr>
          <p:cNvPr id="5" name="Grafik 4" descr="http://www.berliner-zuckerschnuten.de/images/haltung/so-nicht.png"/>
          <p:cNvPicPr/>
          <p:nvPr/>
        </p:nvPicPr>
        <p:blipFill>
          <a:blip r:embed="rId3"/>
          <a:srcRect l="7035" t="17588" r="5148" b="7203"/>
          <a:stretch>
            <a:fillRect/>
          </a:stretch>
        </p:blipFill>
        <p:spPr bwMode="auto">
          <a:xfrm>
            <a:off x="3857620" y="2214554"/>
            <a:ext cx="2143140" cy="1500198"/>
          </a:xfrm>
          <a:prstGeom prst="rect">
            <a:avLst/>
          </a:prstGeom>
          <a:noFill/>
          <a:ln w="9525">
            <a:noFill/>
            <a:miter lim="800000"/>
            <a:headEnd/>
            <a:tailEnd/>
          </a:ln>
        </p:spPr>
      </p:pic>
      <p:pic>
        <p:nvPicPr>
          <p:cNvPr id="6" name="Grafik 5" descr="http://www.supermarktcheck.de/img/product/picture/medium_ada686284209f23d11f5395cf0e7bc9d.jpg"/>
          <p:cNvPicPr/>
          <p:nvPr/>
        </p:nvPicPr>
        <p:blipFill>
          <a:blip r:embed="rId4"/>
          <a:srcRect l="12307" t="11090" r="15268" b="6316"/>
          <a:stretch>
            <a:fillRect/>
          </a:stretch>
        </p:blipFill>
        <p:spPr bwMode="auto">
          <a:xfrm>
            <a:off x="6786578" y="4643446"/>
            <a:ext cx="1143008" cy="1519942"/>
          </a:xfrm>
          <a:prstGeom prst="rect">
            <a:avLst/>
          </a:prstGeom>
          <a:noFill/>
          <a:ln w="9525">
            <a:noFill/>
            <a:miter lim="800000"/>
            <a:headEnd/>
            <a:tailEnd/>
          </a:ln>
        </p:spPr>
      </p:pic>
      <p:pic>
        <p:nvPicPr>
          <p:cNvPr id="7" name="Grafik 6" descr="http://www.rinderohr.de/media/images/popup/4011543628688_NAGERFUTTERPREMIUMMAEUSE400G.JPG"/>
          <p:cNvPicPr/>
          <p:nvPr/>
        </p:nvPicPr>
        <p:blipFill>
          <a:blip r:embed="rId5" cstate="print"/>
          <a:srcRect l="6526" t="4898" r="15383" b="1821"/>
          <a:stretch>
            <a:fillRect/>
          </a:stretch>
        </p:blipFill>
        <p:spPr bwMode="auto">
          <a:xfrm>
            <a:off x="6500826" y="2714620"/>
            <a:ext cx="357190" cy="1239640"/>
          </a:xfrm>
          <a:prstGeom prst="rect">
            <a:avLst/>
          </a:prstGeom>
          <a:noFill/>
          <a:ln w="9525">
            <a:noFill/>
            <a:miter lim="800000"/>
            <a:headEnd/>
            <a:tailEnd/>
          </a:ln>
        </p:spPr>
      </p:pic>
      <p:pic>
        <p:nvPicPr>
          <p:cNvPr id="8" name="Grafik 7" descr="http://www.activa-zoo.de/typo3temp/pics/add181229e.jpg"/>
          <p:cNvPicPr/>
          <p:nvPr/>
        </p:nvPicPr>
        <p:blipFill>
          <a:blip r:embed="rId6"/>
          <a:srcRect l="6285" t="2707" r="5276" b="8682"/>
          <a:stretch>
            <a:fillRect/>
          </a:stretch>
        </p:blipFill>
        <p:spPr bwMode="auto">
          <a:xfrm>
            <a:off x="3571868" y="4500570"/>
            <a:ext cx="1000132"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telzner\Sarah Stern\Unbenannt.png"/>
          <p:cNvPicPr>
            <a:picLocks noChangeAspect="1" noChangeArrowheads="1"/>
          </p:cNvPicPr>
          <p:nvPr/>
        </p:nvPicPr>
        <p:blipFill>
          <a:blip r:embed="rId2"/>
          <a:srcRect/>
          <a:stretch>
            <a:fillRect/>
          </a:stretch>
        </p:blipFill>
        <p:spPr bwMode="auto">
          <a:xfrm>
            <a:off x="2714612" y="785794"/>
            <a:ext cx="5048266" cy="5303396"/>
          </a:xfrm>
          <a:prstGeom prst="rect">
            <a:avLst/>
          </a:prstGeom>
          <a:noFill/>
        </p:spPr>
      </p:pic>
      <p:sp>
        <p:nvSpPr>
          <p:cNvPr id="3" name="Textfeld 2"/>
          <p:cNvSpPr txBox="1"/>
          <p:nvPr/>
        </p:nvSpPr>
        <p:spPr>
          <a:xfrm>
            <a:off x="285720" y="285728"/>
            <a:ext cx="2571768" cy="523220"/>
          </a:xfrm>
          <a:prstGeom prst="rect">
            <a:avLst/>
          </a:prstGeom>
          <a:noFill/>
        </p:spPr>
        <p:txBody>
          <a:bodyPr wrap="square" rtlCol="0">
            <a:spAutoFit/>
          </a:bodyPr>
          <a:lstStyle/>
          <a:p>
            <a:r>
              <a:rPr lang="de-DE" sz="2800" dirty="0" smtClean="0"/>
              <a:t>Die Lösung:</a:t>
            </a:r>
            <a:endParaRPr lang="de-DE" sz="2800"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C:\Users\s-stelzner\Sarah Stern\Video\Bilder\2014-11-17 13.50.01.jpg"/>
          <p:cNvPicPr/>
          <p:nvPr/>
        </p:nvPicPr>
        <p:blipFill>
          <a:blip r:embed="rId3" cstate="print"/>
          <a:srcRect/>
          <a:stretch>
            <a:fillRect/>
          </a:stretch>
        </p:blipFill>
        <p:spPr bwMode="auto">
          <a:xfrm>
            <a:off x="5500694" y="1000108"/>
            <a:ext cx="3358742" cy="50720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771" name="Picture 3" descr="C:\Users\s-stelzner\Sarah Stern\Video\PAX-Komplement.jpg"/>
          <p:cNvPicPr>
            <a:picLocks noChangeAspect="1" noChangeArrowheads="1"/>
          </p:cNvPicPr>
          <p:nvPr/>
        </p:nvPicPr>
        <p:blipFill>
          <a:blip r:embed="rId4"/>
          <a:srcRect l="3375" t="2961" r="56016" b="11513"/>
          <a:stretch>
            <a:fillRect/>
          </a:stretch>
        </p:blipFill>
        <p:spPr bwMode="auto">
          <a:xfrm>
            <a:off x="285720" y="1214422"/>
            <a:ext cx="1928826" cy="4127512"/>
          </a:xfrm>
          <a:prstGeom prst="rect">
            <a:avLst/>
          </a:prstGeom>
          <a:noFill/>
        </p:spPr>
      </p:pic>
      <p:pic>
        <p:nvPicPr>
          <p:cNvPr id="2050" name="Picture 2" descr="4 Käfig Doppelt 100"/>
          <p:cNvPicPr>
            <a:picLocks noChangeAspect="1" noChangeArrowheads="1"/>
          </p:cNvPicPr>
          <p:nvPr/>
        </p:nvPicPr>
        <p:blipFill>
          <a:blip r:embed="rId5"/>
          <a:srcRect l="11719" r="14453"/>
          <a:stretch>
            <a:fillRect/>
          </a:stretch>
        </p:blipFill>
        <p:spPr bwMode="auto">
          <a:xfrm>
            <a:off x="3071802" y="2857496"/>
            <a:ext cx="1547090" cy="1571636"/>
          </a:xfrm>
          <a:prstGeom prst="rect">
            <a:avLst/>
          </a:prstGeom>
          <a:noFill/>
        </p:spPr>
      </p:pic>
      <p:cxnSp>
        <p:nvCxnSpPr>
          <p:cNvPr id="7" name="Gerade Verbindung 6"/>
          <p:cNvCxnSpPr/>
          <p:nvPr/>
        </p:nvCxnSpPr>
        <p:spPr>
          <a:xfrm rot="5400000">
            <a:off x="2215340" y="3428206"/>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8" name="Gerade Verbindung 7"/>
          <p:cNvCxnSpPr/>
          <p:nvPr/>
        </p:nvCxnSpPr>
        <p:spPr>
          <a:xfrm rot="10800000">
            <a:off x="2214546" y="3429000"/>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p:cNvCxnSpPr/>
          <p:nvPr/>
        </p:nvCxnSpPr>
        <p:spPr>
          <a:xfrm rot="10800000">
            <a:off x="4714876" y="3429000"/>
            <a:ext cx="428628" cy="1588"/>
          </a:xfrm>
          <a:prstGeom prst="line">
            <a:avLst/>
          </a:prstGeom>
        </p:spPr>
        <p:style>
          <a:lnRef idx="3">
            <a:schemeClr val="dk1"/>
          </a:lnRef>
          <a:fillRef idx="0">
            <a:schemeClr val="dk1"/>
          </a:fillRef>
          <a:effectRef idx="2">
            <a:schemeClr val="dk1"/>
          </a:effectRef>
          <a:fontRef idx="minor">
            <a:schemeClr val="tx1"/>
          </a:fontRef>
        </p:style>
      </p:cxnSp>
      <p:cxnSp>
        <p:nvCxnSpPr>
          <p:cNvPr id="11" name="Gerade Verbindung 10"/>
          <p:cNvCxnSpPr/>
          <p:nvPr/>
        </p:nvCxnSpPr>
        <p:spPr>
          <a:xfrm rot="10800000">
            <a:off x="4714876" y="3643314"/>
            <a:ext cx="428628" cy="1588"/>
          </a:xfrm>
          <a:prstGeom prst="line">
            <a:avLst/>
          </a:prstGeom>
        </p:spPr>
        <p:style>
          <a:lnRef idx="3">
            <a:schemeClr val="dk1"/>
          </a:lnRef>
          <a:fillRef idx="0">
            <a:schemeClr val="dk1"/>
          </a:fillRef>
          <a:effectRef idx="2">
            <a:schemeClr val="dk1"/>
          </a:effectRef>
          <a:fontRef idx="minor">
            <a:schemeClr val="tx1"/>
          </a:fontRef>
        </p:style>
      </p:cxnSp>
      <p:sp>
        <p:nvSpPr>
          <p:cNvPr id="14" name="Textfeld 13"/>
          <p:cNvSpPr txBox="1"/>
          <p:nvPr/>
        </p:nvSpPr>
        <p:spPr>
          <a:xfrm>
            <a:off x="357158" y="5572140"/>
            <a:ext cx="2000264" cy="923330"/>
          </a:xfrm>
          <a:prstGeom prst="rect">
            <a:avLst/>
          </a:prstGeom>
          <a:noFill/>
        </p:spPr>
        <p:txBody>
          <a:bodyPr wrap="square" rtlCol="0">
            <a:spAutoFit/>
          </a:bodyPr>
          <a:lstStyle/>
          <a:p>
            <a:r>
              <a:rPr lang="de-DE" dirty="0" smtClean="0"/>
              <a:t>Ikea Pax Kleiderschrank Korpus</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t Kabinett Film.wmv">
            <a:hlinkClick r:id="" action="ppaction://media"/>
          </p:cNvPr>
          <p:cNvPicPr>
            <a:picLocks noGrp="1" noRot="1" noChangeAspect="1"/>
          </p:cNvPicPr>
          <p:nvPr>
            <p:ph idx="1"/>
            <a:videoFile r:link="rId1"/>
          </p:nvPr>
        </p:nvPicPr>
        <p:blipFill>
          <a:blip r:embed="rId4"/>
          <a:stretch>
            <a:fillRect/>
          </a:stretch>
        </p:blipFill>
        <p:spPr>
          <a:xfrm>
            <a:off x="1524000" y="1577975"/>
            <a:ext cx="6096000" cy="4572000"/>
          </a:xfrm>
          <a:prstGeom prst="rect">
            <a:avLst/>
          </a:prstGeom>
        </p:spPr>
      </p:pic>
      <p:sp>
        <p:nvSpPr>
          <p:cNvPr id="5" name="Titel 4"/>
          <p:cNvSpPr>
            <a:spLocks noGrp="1"/>
          </p:cNvSpPr>
          <p:nvPr>
            <p:ph type="title"/>
          </p:nvPr>
        </p:nvSpPr>
        <p:spPr/>
        <p:txBody>
          <a:bodyPr>
            <a:normAutofit fontScale="90000"/>
          </a:bodyPr>
          <a:lstStyle/>
          <a:p>
            <a:r>
              <a:rPr lang="de-DE" sz="2400" dirty="0" smtClean="0"/>
              <a:t>https://www.youtube.com/watch?v=doaJfAq47xs&amp;list=UUc6c8kZvtZrxsN1VuokQtUg </a:t>
            </a:r>
            <a:br>
              <a:rPr lang="de-DE" sz="2400" dirty="0" smtClean="0"/>
            </a:br>
            <a:endParaRPr lang="de-DE"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Users\s-stelzner\Sarah Stern\Video\Bilder\2014-11-17 13.50.01.jpg"/>
          <p:cNvPicPr/>
          <p:nvPr/>
        </p:nvPicPr>
        <p:blipFill>
          <a:blip r:embed="rId2" cstate="print"/>
          <a:srcRect/>
          <a:stretch>
            <a:fillRect/>
          </a:stretch>
        </p:blipFill>
        <p:spPr bwMode="auto">
          <a:xfrm>
            <a:off x="3286116" y="357166"/>
            <a:ext cx="2500330" cy="4572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feld 2"/>
          <p:cNvSpPr txBox="1"/>
          <p:nvPr/>
        </p:nvSpPr>
        <p:spPr>
          <a:xfrm>
            <a:off x="142812" y="4786322"/>
            <a:ext cx="9001188" cy="206210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de-DE" sz="3200" b="1" dirty="0" smtClean="0">
                <a:ln w="50800"/>
                <a:solidFill>
                  <a:schemeClr val="bg1">
                    <a:shade val="50000"/>
                  </a:schemeClr>
                </a:solidFill>
              </a:rPr>
              <a:t>Die Vision: </a:t>
            </a:r>
          </a:p>
          <a:p>
            <a:r>
              <a:rPr lang="de-DE" sz="3200" b="1" dirty="0" smtClean="0">
                <a:ln w="50800"/>
                <a:solidFill>
                  <a:schemeClr val="bg1">
                    <a:shade val="50000"/>
                  </a:schemeClr>
                </a:solidFill>
              </a:rPr>
              <a:t>Wir revolutionieren die Käfighaltung von Kleintieren und vereinen das Zuhause von Mensch &amp; Tier </a:t>
            </a:r>
            <a:endParaRPr lang="de-DE" sz="32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stelzner\Sarah Stern\Unbenannt.png"/>
          <p:cNvPicPr>
            <a:picLocks noChangeAspect="1" noChangeArrowheads="1"/>
          </p:cNvPicPr>
          <p:nvPr/>
        </p:nvPicPr>
        <p:blipFill>
          <a:blip r:embed="rId2"/>
          <a:srcRect/>
          <a:stretch>
            <a:fillRect/>
          </a:stretch>
        </p:blipFill>
        <p:spPr bwMode="auto">
          <a:xfrm>
            <a:off x="500034" y="285728"/>
            <a:ext cx="1872286" cy="1966908"/>
          </a:xfrm>
          <a:prstGeom prst="rect">
            <a:avLst/>
          </a:prstGeom>
          <a:noFill/>
        </p:spPr>
      </p:pic>
      <p:sp>
        <p:nvSpPr>
          <p:cNvPr id="5" name="Textfeld 4"/>
          <p:cNvSpPr txBox="1"/>
          <p:nvPr/>
        </p:nvSpPr>
        <p:spPr>
          <a:xfrm>
            <a:off x="2857488" y="1000108"/>
            <a:ext cx="2214578" cy="707886"/>
          </a:xfrm>
          <a:prstGeom prst="rect">
            <a:avLst/>
          </a:prstGeom>
          <a:noFill/>
        </p:spPr>
        <p:txBody>
          <a:bodyPr wrap="square" rtlCol="0">
            <a:spAutoFit/>
          </a:bodyPr>
          <a:lstStyle/>
          <a:p>
            <a:r>
              <a:rPr lang="de-DE" sz="4000" dirty="0" err="1" smtClean="0">
                <a:solidFill>
                  <a:schemeClr val="bg1">
                    <a:lumMod val="95000"/>
                    <a:lumOff val="5000"/>
                  </a:schemeClr>
                </a:solidFill>
              </a:rPr>
              <a:t>Benefits</a:t>
            </a:r>
            <a:endParaRPr lang="de-DE" sz="4000" dirty="0">
              <a:solidFill>
                <a:schemeClr val="bg1">
                  <a:lumMod val="95000"/>
                  <a:lumOff val="5000"/>
                </a:schemeClr>
              </a:solidFill>
            </a:endParaRPr>
          </a:p>
        </p:txBody>
      </p:sp>
      <p:sp>
        <p:nvSpPr>
          <p:cNvPr id="6" name="Textfeld 5"/>
          <p:cNvSpPr txBox="1"/>
          <p:nvPr/>
        </p:nvSpPr>
        <p:spPr>
          <a:xfrm>
            <a:off x="642910" y="2500306"/>
            <a:ext cx="8072494" cy="4524315"/>
          </a:xfrm>
          <a:prstGeom prst="rect">
            <a:avLst/>
          </a:prstGeom>
          <a:noFill/>
        </p:spPr>
        <p:txBody>
          <a:bodyPr wrap="square" rtlCol="0">
            <a:spAutoFit/>
          </a:bodyPr>
          <a:lstStyle/>
          <a:p>
            <a:pPr>
              <a:buFont typeface="Arial" pitchFamily="34" charset="0"/>
              <a:buChar char="•"/>
            </a:pPr>
            <a:r>
              <a:rPr lang="de-DE" dirty="0" smtClean="0">
                <a:solidFill>
                  <a:schemeClr val="bg1">
                    <a:lumMod val="95000"/>
                    <a:lumOff val="5000"/>
                  </a:schemeClr>
                </a:solidFill>
              </a:rPr>
              <a:t> </a:t>
            </a:r>
            <a:r>
              <a:rPr lang="de-DE" sz="2400" dirty="0" smtClean="0">
                <a:solidFill>
                  <a:schemeClr val="bg1">
                    <a:lumMod val="95000"/>
                    <a:lumOff val="5000"/>
                  </a:schemeClr>
                </a:solidFill>
              </a:rPr>
              <a:t>Käfiglösung, die sich optisch perfekt ins Wohnungsbild einfügt</a:t>
            </a:r>
          </a:p>
          <a:p>
            <a:endParaRPr lang="de-DE" sz="2400" dirty="0" smtClean="0">
              <a:solidFill>
                <a:schemeClr val="bg1">
                  <a:lumMod val="95000"/>
                  <a:lumOff val="5000"/>
                </a:schemeClr>
              </a:solidFill>
            </a:endParaRPr>
          </a:p>
          <a:p>
            <a:pPr>
              <a:buFont typeface="Arial" pitchFamily="34" charset="0"/>
              <a:buChar char="•"/>
            </a:pPr>
            <a:r>
              <a:rPr lang="de-DE" sz="2400" dirty="0" smtClean="0">
                <a:solidFill>
                  <a:schemeClr val="bg1">
                    <a:lumMod val="95000"/>
                    <a:lumOff val="5000"/>
                  </a:schemeClr>
                </a:solidFill>
              </a:rPr>
              <a:t> Artgerechtere Haltung als ein Standardkäfig</a:t>
            </a:r>
          </a:p>
          <a:p>
            <a:endParaRPr lang="de-DE" sz="2400" dirty="0" smtClean="0">
              <a:solidFill>
                <a:schemeClr val="bg1">
                  <a:lumMod val="95000"/>
                  <a:lumOff val="5000"/>
                </a:schemeClr>
              </a:solidFill>
            </a:endParaRPr>
          </a:p>
          <a:p>
            <a:pPr>
              <a:buFont typeface="Arial" pitchFamily="34" charset="0"/>
              <a:buChar char="•"/>
            </a:pPr>
            <a:r>
              <a:rPr lang="de-DE" sz="2400" dirty="0" smtClean="0">
                <a:solidFill>
                  <a:schemeClr val="bg1">
                    <a:lumMod val="95000"/>
                    <a:lumOff val="5000"/>
                  </a:schemeClr>
                </a:solidFill>
              </a:rPr>
              <a:t> Individuelle Gestaltungsmöglichkeiten </a:t>
            </a:r>
          </a:p>
          <a:p>
            <a:r>
              <a:rPr lang="de-DE" sz="2400" dirty="0" smtClean="0">
                <a:solidFill>
                  <a:schemeClr val="bg1">
                    <a:lumMod val="95000"/>
                    <a:lumOff val="5000"/>
                  </a:schemeClr>
                </a:solidFill>
              </a:rPr>
              <a:t> - Anzahl der Schubladen</a:t>
            </a:r>
          </a:p>
          <a:p>
            <a:r>
              <a:rPr lang="de-DE" sz="2400" dirty="0" smtClean="0">
                <a:solidFill>
                  <a:schemeClr val="bg1">
                    <a:lumMod val="95000"/>
                    <a:lumOff val="5000"/>
                  </a:schemeClr>
                </a:solidFill>
              </a:rPr>
              <a:t> - </a:t>
            </a:r>
            <a:r>
              <a:rPr lang="de-DE" sz="2400" dirty="0" err="1" smtClean="0">
                <a:solidFill>
                  <a:schemeClr val="bg1">
                    <a:lumMod val="95000"/>
                    <a:lumOff val="5000"/>
                  </a:schemeClr>
                </a:solidFill>
              </a:rPr>
              <a:t>Bundles</a:t>
            </a:r>
            <a:r>
              <a:rPr lang="de-DE" sz="2400" dirty="0" smtClean="0">
                <a:solidFill>
                  <a:schemeClr val="bg1">
                    <a:lumMod val="95000"/>
                    <a:lumOff val="5000"/>
                  </a:schemeClr>
                </a:solidFill>
              </a:rPr>
              <a:t>: </a:t>
            </a:r>
            <a:r>
              <a:rPr lang="de-DE" sz="2400" dirty="0" err="1" smtClean="0">
                <a:solidFill>
                  <a:schemeClr val="bg1">
                    <a:lumMod val="95000"/>
                    <a:lumOff val="5000"/>
                  </a:schemeClr>
                </a:solidFill>
              </a:rPr>
              <a:t>Designpakete</a:t>
            </a:r>
            <a:r>
              <a:rPr lang="de-DE" sz="2400" dirty="0" smtClean="0">
                <a:solidFill>
                  <a:schemeClr val="bg1">
                    <a:lumMod val="95000"/>
                    <a:lumOff val="5000"/>
                  </a:schemeClr>
                </a:solidFill>
              </a:rPr>
              <a:t> </a:t>
            </a:r>
          </a:p>
          <a:p>
            <a:endParaRPr lang="de-DE" sz="2400" dirty="0" smtClean="0">
              <a:solidFill>
                <a:schemeClr val="bg1">
                  <a:lumMod val="95000"/>
                  <a:lumOff val="5000"/>
                </a:schemeClr>
              </a:solidFill>
            </a:endParaRPr>
          </a:p>
          <a:p>
            <a:pPr>
              <a:buFont typeface="Arial" pitchFamily="34" charset="0"/>
              <a:buChar char="•"/>
            </a:pPr>
            <a:r>
              <a:rPr lang="de-DE" sz="2400" dirty="0" smtClean="0">
                <a:solidFill>
                  <a:schemeClr val="bg1">
                    <a:lumMod val="95000"/>
                    <a:lumOff val="5000"/>
                  </a:schemeClr>
                </a:solidFill>
              </a:rPr>
              <a:t> Zubehör ist sortiert und die Wohnung sieht nicht mehr aus „wie ein Zoogeschäft“</a:t>
            </a:r>
          </a:p>
          <a:p>
            <a:r>
              <a:rPr lang="de-DE" sz="2400" dirty="0" smtClean="0"/>
              <a:t>  </a:t>
            </a:r>
            <a:endParaRPr lang="de-DE"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a:srcRect l="37837" t="19033" r="15623" b="28097"/>
          <a:stretch>
            <a:fillRect/>
          </a:stretch>
        </p:blipFill>
        <p:spPr bwMode="auto">
          <a:xfrm>
            <a:off x="642910" y="1142960"/>
            <a:ext cx="8001056" cy="5715040"/>
          </a:xfrm>
          <a:prstGeom prst="rect">
            <a:avLst/>
          </a:prstGeom>
          <a:noFill/>
          <a:ln w="9525">
            <a:noFill/>
            <a:miter lim="800000"/>
            <a:headEnd/>
            <a:tailEnd/>
          </a:ln>
        </p:spPr>
      </p:pic>
      <p:sp>
        <p:nvSpPr>
          <p:cNvPr id="3" name="Titel 1"/>
          <p:cNvSpPr>
            <a:spLocks noGrp="1"/>
          </p:cNvSpPr>
          <p:nvPr>
            <p:ph type="title"/>
          </p:nvPr>
        </p:nvSpPr>
        <p:spPr>
          <a:xfrm>
            <a:off x="428596" y="0"/>
            <a:ext cx="8229600" cy="1143000"/>
          </a:xfrm>
        </p:spPr>
        <p:txBody>
          <a:bodyPr/>
          <a:lstStyle/>
          <a:p>
            <a:r>
              <a:rPr lang="de-DE" dirty="0" smtClean="0"/>
              <a:t>Markt</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2571744"/>
            <a:ext cx="8229600" cy="1143000"/>
          </a:xfrm>
        </p:spPr>
        <p:txBody>
          <a:bodyPr>
            <a:normAutofit/>
          </a:bodyPr>
          <a:lstStyle/>
          <a:p>
            <a:r>
              <a:rPr lang="de-DE" dirty="0" smtClean="0"/>
              <a:t>Das Problem</a:t>
            </a:r>
            <a:endParaRPr lang="de-DE" dirty="0"/>
          </a:p>
        </p:txBody>
      </p:sp>
      <p:sp>
        <p:nvSpPr>
          <p:cNvPr id="8" name="Pfeil nach rechts 7"/>
          <p:cNvSpPr/>
          <p:nvPr/>
        </p:nvSpPr>
        <p:spPr>
          <a:xfrm flipH="1">
            <a:off x="6286512" y="2786058"/>
            <a:ext cx="2643206" cy="7858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9" name="Grafik 8" descr="337833.jpg"/>
          <p:cNvPicPr>
            <a:picLocks noChangeAspect="1"/>
          </p:cNvPicPr>
          <p:nvPr/>
        </p:nvPicPr>
        <p:blipFill>
          <a:blip r:embed="rId2"/>
          <a:srcRect t="23750" b="27500"/>
          <a:stretch>
            <a:fillRect/>
          </a:stretch>
        </p:blipFill>
        <p:spPr>
          <a:xfrm rot="10800000">
            <a:off x="142844" y="1928802"/>
            <a:ext cx="2643189" cy="1010639"/>
          </a:xfrm>
          <a:prstGeom prst="rect">
            <a:avLst/>
          </a:prstGeom>
        </p:spPr>
      </p:pic>
      <p:sp>
        <p:nvSpPr>
          <p:cNvPr id="7" name="Pfeil nach rechts 6"/>
          <p:cNvSpPr/>
          <p:nvPr/>
        </p:nvSpPr>
        <p:spPr>
          <a:xfrm>
            <a:off x="285720" y="2786058"/>
            <a:ext cx="2571768" cy="7858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34818" name="Picture 2" descr="http://www.wandtattoos.de/images/product_images/original_images/915_1_wandtattoo_fuss_spuren.gif"/>
          <p:cNvPicPr>
            <a:picLocks noChangeAspect="1" noChangeArrowheads="1"/>
          </p:cNvPicPr>
          <p:nvPr/>
        </p:nvPicPr>
        <p:blipFill>
          <a:blip r:embed="rId3"/>
          <a:srcRect t="37500" r="24062" b="40000"/>
          <a:stretch>
            <a:fillRect/>
          </a:stretch>
        </p:blipFill>
        <p:spPr bwMode="auto">
          <a:xfrm rot="10800000">
            <a:off x="6072200" y="2000240"/>
            <a:ext cx="3071800" cy="73025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a:srcRect l="37648" t="19940" r="15350" b="24787"/>
          <a:stretch>
            <a:fillRect/>
          </a:stretch>
        </p:blipFill>
        <p:spPr bwMode="auto">
          <a:xfrm>
            <a:off x="857224" y="642918"/>
            <a:ext cx="7286676"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857488" y="1643050"/>
            <a:ext cx="3000396" cy="264320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pic>
        <p:nvPicPr>
          <p:cNvPr id="5" name="Grafik 4" descr="Unbenannt.png"/>
          <p:cNvPicPr>
            <a:picLocks noChangeAspect="1"/>
          </p:cNvPicPr>
          <p:nvPr/>
        </p:nvPicPr>
        <p:blipFill>
          <a:blip r:embed="rId3"/>
          <a:stretch>
            <a:fillRect/>
          </a:stretch>
        </p:blipFill>
        <p:spPr>
          <a:xfrm>
            <a:off x="3714744" y="2214554"/>
            <a:ext cx="1338946" cy="1406645"/>
          </a:xfrm>
          <a:prstGeom prst="rect">
            <a:avLst/>
          </a:prstGeom>
        </p:spPr>
      </p:pic>
      <p:sp>
        <p:nvSpPr>
          <p:cNvPr id="6" name="Textfeld 5"/>
          <p:cNvSpPr txBox="1"/>
          <p:nvPr/>
        </p:nvSpPr>
        <p:spPr>
          <a:xfrm>
            <a:off x="3643306" y="1643050"/>
            <a:ext cx="1571636" cy="461665"/>
          </a:xfrm>
          <a:prstGeom prst="rect">
            <a:avLst/>
          </a:prstGeom>
          <a:noFill/>
        </p:spPr>
        <p:txBody>
          <a:bodyPr wrap="square" rtlCol="0">
            <a:spAutoFit/>
          </a:bodyPr>
          <a:lstStyle/>
          <a:p>
            <a:r>
              <a:rPr lang="de-DE" sz="2400" b="1" dirty="0" smtClean="0"/>
              <a:t>Zielgruppe</a:t>
            </a:r>
            <a:endParaRPr lang="de-DE" b="1" dirty="0"/>
          </a:p>
        </p:txBody>
      </p:sp>
      <p:sp>
        <p:nvSpPr>
          <p:cNvPr id="7" name="Textfeld 6"/>
          <p:cNvSpPr txBox="1"/>
          <p:nvPr/>
        </p:nvSpPr>
        <p:spPr>
          <a:xfrm>
            <a:off x="6000760" y="3857628"/>
            <a:ext cx="271464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2000" b="1" dirty="0" smtClean="0"/>
              <a:t>Tierbesitzer, die ihr Tier im Standardkäfig halten</a:t>
            </a:r>
            <a:endParaRPr lang="de-DE" sz="2000" b="1" dirty="0"/>
          </a:p>
        </p:txBody>
      </p:sp>
      <p:pic>
        <p:nvPicPr>
          <p:cNvPr id="8" name="Picture 4" descr="http://www.berliner-zuckerschnuten.de/images/haltung/so-nicht.png"/>
          <p:cNvPicPr>
            <a:picLocks noChangeAspect="1" noChangeArrowheads="1"/>
          </p:cNvPicPr>
          <p:nvPr/>
        </p:nvPicPr>
        <p:blipFill>
          <a:blip r:embed="rId4"/>
          <a:srcRect/>
          <a:stretch>
            <a:fillRect/>
          </a:stretch>
        </p:blipFill>
        <p:spPr bwMode="auto">
          <a:xfrm>
            <a:off x="5857884" y="4500570"/>
            <a:ext cx="2857488" cy="2143116"/>
          </a:xfrm>
          <a:prstGeom prst="rect">
            <a:avLst/>
          </a:prstGeom>
          <a:noFill/>
        </p:spPr>
      </p:pic>
      <p:cxnSp>
        <p:nvCxnSpPr>
          <p:cNvPr id="11" name="Gerade Verbindung 10"/>
          <p:cNvCxnSpPr/>
          <p:nvPr/>
        </p:nvCxnSpPr>
        <p:spPr>
          <a:xfrm>
            <a:off x="5643570" y="3571876"/>
            <a:ext cx="642942" cy="285752"/>
          </a:xfrm>
          <a:prstGeom prst="line">
            <a:avLst/>
          </a:prstGeom>
        </p:spPr>
        <p:style>
          <a:lnRef idx="1">
            <a:schemeClr val="accent3"/>
          </a:lnRef>
          <a:fillRef idx="0">
            <a:schemeClr val="accent3"/>
          </a:fillRef>
          <a:effectRef idx="0">
            <a:schemeClr val="accent3"/>
          </a:effectRef>
          <a:fontRef idx="minor">
            <a:schemeClr val="tx1"/>
          </a:fontRef>
        </p:style>
      </p:cxnSp>
      <p:sp>
        <p:nvSpPr>
          <p:cNvPr id="10" name="Textfeld 9"/>
          <p:cNvSpPr txBox="1"/>
          <p:nvPr/>
        </p:nvSpPr>
        <p:spPr>
          <a:xfrm>
            <a:off x="357158" y="4143380"/>
            <a:ext cx="264320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2000" b="1" dirty="0" smtClean="0"/>
              <a:t>Familien mit Kindern</a:t>
            </a:r>
            <a:endParaRPr lang="de-DE" sz="2000" b="1" dirty="0"/>
          </a:p>
        </p:txBody>
      </p:sp>
      <p:pic>
        <p:nvPicPr>
          <p:cNvPr id="21506" name="Picture 2" descr="http://www.meerschweinchen-wissen.de/wp-content/uploads/2014/03/meerschweinchen-kind.jpg"/>
          <p:cNvPicPr>
            <a:picLocks noChangeAspect="1" noChangeArrowheads="1"/>
          </p:cNvPicPr>
          <p:nvPr/>
        </p:nvPicPr>
        <p:blipFill>
          <a:blip r:embed="rId5" cstate="print"/>
          <a:srcRect/>
          <a:stretch>
            <a:fillRect/>
          </a:stretch>
        </p:blipFill>
        <p:spPr bwMode="auto">
          <a:xfrm>
            <a:off x="357158" y="4714884"/>
            <a:ext cx="2714644" cy="1808632"/>
          </a:xfrm>
          <a:prstGeom prst="rect">
            <a:avLst/>
          </a:prstGeom>
          <a:noFill/>
        </p:spPr>
      </p:pic>
      <p:cxnSp>
        <p:nvCxnSpPr>
          <p:cNvPr id="13" name="Gerade Verbindung 12"/>
          <p:cNvCxnSpPr/>
          <p:nvPr/>
        </p:nvCxnSpPr>
        <p:spPr>
          <a:xfrm flipV="1">
            <a:off x="1571604" y="3500438"/>
            <a:ext cx="1357322" cy="642942"/>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xtfeld 13"/>
          <p:cNvSpPr txBox="1"/>
          <p:nvPr/>
        </p:nvSpPr>
        <p:spPr>
          <a:xfrm>
            <a:off x="3786182" y="3714752"/>
            <a:ext cx="1285884" cy="369332"/>
          </a:xfrm>
          <a:prstGeom prst="rect">
            <a:avLst/>
          </a:prstGeom>
          <a:noFill/>
        </p:spPr>
        <p:txBody>
          <a:bodyPr wrap="square" rtlCol="0">
            <a:spAutoFit/>
          </a:bodyPr>
          <a:lstStyle/>
          <a:p>
            <a:r>
              <a:rPr lang="de-DE" dirty="0" smtClean="0"/>
              <a:t>&amp; </a:t>
            </a:r>
            <a:r>
              <a:rPr lang="de-DE" dirty="0" err="1" smtClean="0"/>
              <a:t>Bundles</a:t>
            </a:r>
            <a:endParaRPr lang="de-DE" dirty="0"/>
          </a:p>
        </p:txBody>
      </p:sp>
      <p:pic>
        <p:nvPicPr>
          <p:cNvPr id="12" name="Picture 4" descr="http://a404.idata.over-blog.com/4/55/57/00/MVHH_Logo.jpg"/>
          <p:cNvPicPr>
            <a:picLocks noChangeAspect="1" noChangeArrowheads="1"/>
          </p:cNvPicPr>
          <p:nvPr/>
        </p:nvPicPr>
        <p:blipFill>
          <a:blip r:embed="rId6" cstate="print"/>
          <a:srcRect/>
          <a:stretch>
            <a:fillRect/>
          </a:stretch>
        </p:blipFill>
        <p:spPr bwMode="auto">
          <a:xfrm>
            <a:off x="214282" y="500042"/>
            <a:ext cx="2000264" cy="2000264"/>
          </a:xfrm>
          <a:prstGeom prst="rect">
            <a:avLst/>
          </a:prstGeom>
          <a:noFill/>
        </p:spPr>
      </p:pic>
      <p:sp>
        <p:nvSpPr>
          <p:cNvPr id="15" name="Textfeld 14"/>
          <p:cNvSpPr txBox="1"/>
          <p:nvPr/>
        </p:nvSpPr>
        <p:spPr>
          <a:xfrm>
            <a:off x="142844" y="142852"/>
            <a:ext cx="264320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2000" b="1" dirty="0" smtClean="0"/>
              <a:t>„Die Liebhaber“ </a:t>
            </a:r>
          </a:p>
        </p:txBody>
      </p:sp>
      <p:cxnSp>
        <p:nvCxnSpPr>
          <p:cNvPr id="16" name="Gerade Verbindung 15"/>
          <p:cNvCxnSpPr/>
          <p:nvPr/>
        </p:nvCxnSpPr>
        <p:spPr>
          <a:xfrm rot="16200000" flipH="1">
            <a:off x="1964513" y="1035827"/>
            <a:ext cx="1643074" cy="714380"/>
          </a:xfrm>
          <a:prstGeom prst="line">
            <a:avLst/>
          </a:prstGeom>
        </p:spPr>
        <p:style>
          <a:lnRef idx="1">
            <a:schemeClr val="accent3"/>
          </a:lnRef>
          <a:fillRef idx="0">
            <a:schemeClr val="accent3"/>
          </a:fillRef>
          <a:effectRef idx="0">
            <a:schemeClr val="accent3"/>
          </a:effectRef>
          <a:fontRef idx="minor">
            <a:schemeClr val="tx1"/>
          </a:fontRef>
        </p:style>
      </p:cxnSp>
      <p:sp>
        <p:nvSpPr>
          <p:cNvPr id="20" name="Textfeld 19"/>
          <p:cNvSpPr txBox="1"/>
          <p:nvPr/>
        </p:nvSpPr>
        <p:spPr>
          <a:xfrm>
            <a:off x="5643570" y="214290"/>
            <a:ext cx="328614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2000" b="1" dirty="0" smtClean="0"/>
              <a:t>Neukauf eines Kleintiers</a:t>
            </a:r>
            <a:endParaRPr lang="de-DE" sz="2000" b="1" dirty="0"/>
          </a:p>
        </p:txBody>
      </p:sp>
      <p:cxnSp>
        <p:nvCxnSpPr>
          <p:cNvPr id="26" name="Gerade Verbindung 25"/>
          <p:cNvCxnSpPr/>
          <p:nvPr/>
        </p:nvCxnSpPr>
        <p:spPr>
          <a:xfrm rot="5400000" flipH="1" flipV="1">
            <a:off x="5000628" y="928670"/>
            <a:ext cx="1214446" cy="785818"/>
          </a:xfrm>
          <a:prstGeom prst="line">
            <a:avLst/>
          </a:prstGeom>
        </p:spPr>
        <p:style>
          <a:lnRef idx="1">
            <a:schemeClr val="accent3"/>
          </a:lnRef>
          <a:fillRef idx="0">
            <a:schemeClr val="accent3"/>
          </a:fillRef>
          <a:effectRef idx="0">
            <a:schemeClr val="accent3"/>
          </a:effectRef>
          <a:fontRef idx="minor">
            <a:schemeClr val="tx1"/>
          </a:fontRef>
        </p:style>
      </p:cxnSp>
      <p:pic>
        <p:nvPicPr>
          <p:cNvPr id="24578" name="Picture 2" descr="meerschweinchen : Meerschweinchen in einer Geschenktüte"/>
          <p:cNvPicPr>
            <a:picLocks noChangeAspect="1" noChangeArrowheads="1"/>
          </p:cNvPicPr>
          <p:nvPr/>
        </p:nvPicPr>
        <p:blipFill>
          <a:blip r:embed="rId7"/>
          <a:srcRect/>
          <a:stretch>
            <a:fillRect/>
          </a:stretch>
        </p:blipFill>
        <p:spPr bwMode="auto">
          <a:xfrm>
            <a:off x="6929454" y="785794"/>
            <a:ext cx="1076325" cy="160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s2.freepik.com/fotos-kostenlos/haus-mit-herz_318-64576.jpg"/>
          <p:cNvPicPr>
            <a:picLocks noChangeAspect="1" noChangeArrowheads="1"/>
          </p:cNvPicPr>
          <p:nvPr/>
        </p:nvPicPr>
        <p:blipFill>
          <a:blip r:embed="rId2"/>
          <a:srcRect/>
          <a:stretch>
            <a:fillRect/>
          </a:stretch>
        </p:blipFill>
        <p:spPr bwMode="auto">
          <a:xfrm>
            <a:off x="2857488" y="3214660"/>
            <a:ext cx="3643338" cy="3643340"/>
          </a:xfrm>
          <a:prstGeom prst="rect">
            <a:avLst/>
          </a:prstGeom>
          <a:noFill/>
        </p:spPr>
      </p:pic>
      <p:sp>
        <p:nvSpPr>
          <p:cNvPr id="2" name="Titel 1"/>
          <p:cNvSpPr>
            <a:spLocks noGrp="1"/>
          </p:cNvSpPr>
          <p:nvPr>
            <p:ph type="title"/>
          </p:nvPr>
        </p:nvSpPr>
        <p:spPr>
          <a:xfrm>
            <a:off x="428596" y="0"/>
            <a:ext cx="8229600" cy="1143000"/>
          </a:xfrm>
        </p:spPr>
        <p:txBody>
          <a:bodyPr/>
          <a:lstStyle/>
          <a:p>
            <a:r>
              <a:rPr lang="de-DE" dirty="0" err="1" smtClean="0"/>
              <a:t>Seizure</a:t>
            </a:r>
            <a:r>
              <a:rPr lang="de-DE" dirty="0" smtClean="0"/>
              <a:t> Advantages </a:t>
            </a:r>
            <a:endParaRPr lang="de-DE" dirty="0"/>
          </a:p>
        </p:txBody>
      </p:sp>
      <p:sp>
        <p:nvSpPr>
          <p:cNvPr id="3" name="Inhaltsplatzhalter 2"/>
          <p:cNvSpPr>
            <a:spLocks noGrp="1"/>
          </p:cNvSpPr>
          <p:nvPr>
            <p:ph idx="1"/>
          </p:nvPr>
        </p:nvSpPr>
        <p:spPr>
          <a:xfrm>
            <a:off x="214282" y="1142984"/>
            <a:ext cx="8786842" cy="1257296"/>
          </a:xfrm>
        </p:spPr>
        <p:txBody>
          <a:bodyPr/>
          <a:lstStyle/>
          <a:p>
            <a:pPr>
              <a:buNone/>
            </a:pPr>
            <a:r>
              <a:rPr lang="de-DE" dirty="0" smtClean="0"/>
              <a:t>Das </a:t>
            </a:r>
            <a:r>
              <a:rPr lang="de-DE" dirty="0" err="1" smtClean="0"/>
              <a:t>Pet</a:t>
            </a:r>
            <a:r>
              <a:rPr lang="de-DE" dirty="0" smtClean="0"/>
              <a:t> Kabinett ist </a:t>
            </a:r>
            <a:r>
              <a:rPr lang="de-DE" sz="4000" b="1" dirty="0" smtClean="0"/>
              <a:t>besser </a:t>
            </a:r>
            <a:r>
              <a:rPr lang="de-DE" dirty="0" smtClean="0"/>
              <a:t>als die Marktlösungen! </a:t>
            </a:r>
            <a:endParaRPr lang="de-DE" dirty="0"/>
          </a:p>
        </p:txBody>
      </p:sp>
      <p:sp>
        <p:nvSpPr>
          <p:cNvPr id="6" name="Textfeld 5"/>
          <p:cNvSpPr txBox="1"/>
          <p:nvPr/>
        </p:nvSpPr>
        <p:spPr>
          <a:xfrm>
            <a:off x="214282" y="2500306"/>
            <a:ext cx="8643998"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de-DE" sz="2000" dirty="0" smtClean="0"/>
              <a:t>Es ist die einzige Lösung, die sich perfekt ins Wohnungsbild einfügt und schicker und artgerechter das Zuhause von Mensch und Tier verbindet. </a:t>
            </a:r>
            <a:endParaRPr lang="de-DE" sz="2000" dirty="0"/>
          </a:p>
        </p:txBody>
      </p:sp>
      <p:pic>
        <p:nvPicPr>
          <p:cNvPr id="8" name="Grafik 7" descr="http://www.muellerin.ch/site/pix/content/der-mensch.jpg"/>
          <p:cNvPicPr/>
          <p:nvPr/>
        </p:nvPicPr>
        <p:blipFill>
          <a:blip r:embed="rId3"/>
          <a:srcRect l="24082" t="31156" r="56778" b="31658"/>
          <a:stretch>
            <a:fillRect/>
          </a:stretch>
        </p:blipFill>
        <p:spPr bwMode="auto">
          <a:xfrm>
            <a:off x="4357686" y="5357826"/>
            <a:ext cx="338189" cy="655878"/>
          </a:xfrm>
          <a:prstGeom prst="rect">
            <a:avLst/>
          </a:prstGeom>
          <a:noFill/>
          <a:ln w="9525">
            <a:noFill/>
            <a:miter lim="800000"/>
            <a:headEnd/>
            <a:tailEnd/>
          </a:ln>
        </p:spPr>
      </p:pic>
      <p:pic>
        <p:nvPicPr>
          <p:cNvPr id="9" name="Grafik 8" descr="337833.jpg"/>
          <p:cNvPicPr>
            <a:picLocks noChangeAspect="1"/>
          </p:cNvPicPr>
          <p:nvPr/>
        </p:nvPicPr>
        <p:blipFill>
          <a:blip r:embed="rId4"/>
          <a:srcRect t="46250" r="83824" b="33125"/>
          <a:stretch>
            <a:fillRect/>
          </a:stretch>
        </p:blipFill>
        <p:spPr>
          <a:xfrm>
            <a:off x="4643438" y="5357826"/>
            <a:ext cx="428628" cy="42863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icture.yatego.com/images/4bcefba7bc8798.2/or_gdrbkgcja-kqh/bruder-02433-cat-caterpillar-walze-tandem-vibrations-walze.jpg"/>
          <p:cNvPicPr>
            <a:picLocks noChangeAspect="1" noChangeArrowheads="1"/>
          </p:cNvPicPr>
          <p:nvPr/>
        </p:nvPicPr>
        <p:blipFill>
          <a:blip r:embed="rId2" cstate="print"/>
          <a:srcRect l="25581" r="4651" b="19183"/>
          <a:stretch>
            <a:fillRect/>
          </a:stretch>
        </p:blipFill>
        <p:spPr bwMode="auto">
          <a:xfrm>
            <a:off x="1428728" y="3286124"/>
            <a:ext cx="1775417" cy="1420333"/>
          </a:xfrm>
          <a:prstGeom prst="rect">
            <a:avLst/>
          </a:prstGeom>
          <a:noFill/>
        </p:spPr>
      </p:pic>
      <p:sp>
        <p:nvSpPr>
          <p:cNvPr id="2" name="Titel 1"/>
          <p:cNvSpPr>
            <a:spLocks noGrp="1"/>
          </p:cNvSpPr>
          <p:nvPr>
            <p:ph type="title"/>
          </p:nvPr>
        </p:nvSpPr>
        <p:spPr>
          <a:xfrm>
            <a:off x="500034" y="0"/>
            <a:ext cx="8229600" cy="1143000"/>
          </a:xfrm>
        </p:spPr>
        <p:txBody>
          <a:bodyPr/>
          <a:lstStyle/>
          <a:p>
            <a:r>
              <a:rPr lang="de-DE" dirty="0" smtClean="0"/>
              <a:t>Go-</a:t>
            </a:r>
            <a:r>
              <a:rPr lang="de-DE" dirty="0" err="1" smtClean="0"/>
              <a:t>to</a:t>
            </a:r>
            <a:r>
              <a:rPr lang="de-DE" dirty="0" smtClean="0"/>
              <a:t>-Market-Strategie</a:t>
            </a:r>
            <a:endParaRPr lang="de-DE" dirty="0"/>
          </a:p>
        </p:txBody>
      </p:sp>
      <p:sp>
        <p:nvSpPr>
          <p:cNvPr id="3" name="Inhaltsplatzhalter 2"/>
          <p:cNvSpPr>
            <a:spLocks noGrp="1"/>
          </p:cNvSpPr>
          <p:nvPr>
            <p:ph idx="1"/>
          </p:nvPr>
        </p:nvSpPr>
        <p:spPr>
          <a:xfrm>
            <a:off x="428596" y="1142984"/>
            <a:ext cx="8229600" cy="1400172"/>
          </a:xfrm>
        </p:spPr>
        <p:txBody>
          <a:bodyPr/>
          <a:lstStyle/>
          <a:p>
            <a:pPr>
              <a:buNone/>
            </a:pPr>
            <a:r>
              <a:rPr lang="de-DE" dirty="0" smtClean="0"/>
              <a:t>1) Wie sollen Kunden gewonnen werden?</a:t>
            </a:r>
          </a:p>
          <a:p>
            <a:pPr>
              <a:buNone/>
            </a:pPr>
            <a:r>
              <a:rPr lang="de-DE" dirty="0" smtClean="0"/>
              <a:t> </a:t>
            </a:r>
            <a:endParaRPr lang="de-DE" dirty="0"/>
          </a:p>
        </p:txBody>
      </p:sp>
      <p:sp>
        <p:nvSpPr>
          <p:cNvPr id="5" name="Textfeld 4"/>
          <p:cNvSpPr txBox="1"/>
          <p:nvPr/>
        </p:nvSpPr>
        <p:spPr>
          <a:xfrm>
            <a:off x="2428860" y="1785926"/>
            <a:ext cx="3929090" cy="461665"/>
          </a:xfrm>
          <a:prstGeom prst="rect">
            <a:avLst/>
          </a:prstGeom>
          <a:noFill/>
        </p:spPr>
        <p:txBody>
          <a:bodyPr wrap="square" rtlCol="0">
            <a:spAutoFit/>
          </a:bodyPr>
          <a:lstStyle/>
          <a:p>
            <a:pPr algn="ctr"/>
            <a:r>
              <a:rPr lang="de-DE" sz="2400" dirty="0" smtClean="0"/>
              <a:t>Markenaufbau</a:t>
            </a:r>
            <a:endParaRPr lang="de-DE" dirty="0"/>
          </a:p>
        </p:txBody>
      </p:sp>
      <p:sp>
        <p:nvSpPr>
          <p:cNvPr id="6" name="Rechteck 5"/>
          <p:cNvSpPr/>
          <p:nvPr/>
        </p:nvSpPr>
        <p:spPr>
          <a:xfrm rot="21132028">
            <a:off x="294550" y="3236752"/>
            <a:ext cx="3508846" cy="369332"/>
          </a:xfrm>
          <a:prstGeom prst="rect">
            <a:avLst/>
          </a:prstGeom>
        </p:spPr>
        <p:txBody>
          <a:bodyPr wrap="none">
            <a:spAutoFit/>
          </a:bodyPr>
          <a:lstStyle/>
          <a:p>
            <a: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Abwrackprämie für Standardkäfige</a:t>
            </a:r>
            <a:endParaRPr lang="de-DE" dirty="0"/>
          </a:p>
        </p:txBody>
      </p:sp>
      <p:pic>
        <p:nvPicPr>
          <p:cNvPr id="8" name="Picture 2" descr="http://www.zooroyal.de/media/image/thumbnail/tilo_720x600.jpg"/>
          <p:cNvPicPr>
            <a:picLocks noChangeAspect="1" noChangeArrowheads="1"/>
          </p:cNvPicPr>
          <p:nvPr/>
        </p:nvPicPr>
        <p:blipFill>
          <a:blip r:embed="rId3" cstate="print"/>
          <a:srcRect/>
          <a:stretch>
            <a:fillRect/>
          </a:stretch>
        </p:blipFill>
        <p:spPr bwMode="auto">
          <a:xfrm>
            <a:off x="428596" y="4429132"/>
            <a:ext cx="928670" cy="928670"/>
          </a:xfrm>
          <a:prstGeom prst="rect">
            <a:avLst/>
          </a:prstGeom>
          <a:noFill/>
        </p:spPr>
      </p:pic>
      <p:sp>
        <p:nvSpPr>
          <p:cNvPr id="9" name="Rechteck 8"/>
          <p:cNvSpPr/>
          <p:nvPr/>
        </p:nvSpPr>
        <p:spPr>
          <a:xfrm>
            <a:off x="357158" y="2357430"/>
            <a:ext cx="2224520"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none">
            <a:spAutoFit/>
          </a:bodyPr>
          <a:lstStyle/>
          <a:p>
            <a:r>
              <a:rPr lang="de-DE" sz="2400" dirty="0" err="1" smtClean="0"/>
              <a:t>Unconvential</a:t>
            </a:r>
            <a:r>
              <a:rPr lang="de-DE" sz="2400" dirty="0" smtClean="0"/>
              <a:t> PR</a:t>
            </a:r>
            <a:endParaRPr lang="de-DE" sz="2400" dirty="0"/>
          </a:p>
        </p:txBody>
      </p:sp>
      <p:sp>
        <p:nvSpPr>
          <p:cNvPr id="10" name="Rechteck 9"/>
          <p:cNvSpPr/>
          <p:nvPr/>
        </p:nvSpPr>
        <p:spPr>
          <a:xfrm>
            <a:off x="6215074" y="2714620"/>
            <a:ext cx="2714612"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square">
            <a:spAutoFit/>
          </a:bodyPr>
          <a:lstStyle/>
          <a:p>
            <a:r>
              <a:rPr lang="de-DE" sz="2400" dirty="0" smtClean="0"/>
              <a:t>Community </a:t>
            </a:r>
            <a:r>
              <a:rPr lang="de-DE" sz="2400" dirty="0" err="1" smtClean="0"/>
              <a:t>B</a:t>
            </a:r>
            <a:r>
              <a:rPr lang="de-DE" sz="2400" dirty="0" err="1" smtClean="0"/>
              <a:t>uilding</a:t>
            </a:r>
            <a:endParaRPr lang="de-DE" sz="2400" dirty="0"/>
          </a:p>
        </p:txBody>
      </p:sp>
      <p:sp>
        <p:nvSpPr>
          <p:cNvPr id="11" name="Rechteck 10"/>
          <p:cNvSpPr/>
          <p:nvPr/>
        </p:nvSpPr>
        <p:spPr>
          <a:xfrm>
            <a:off x="6215074" y="3214662"/>
            <a:ext cx="2714612"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square">
            <a:spAutoFit/>
          </a:bodyPr>
          <a:lstStyle/>
          <a:p>
            <a:r>
              <a:rPr lang="de-DE" sz="2400" dirty="0" err="1" smtClean="0"/>
              <a:t>Targeting</a:t>
            </a:r>
            <a:r>
              <a:rPr lang="de-DE" sz="2400" dirty="0" smtClean="0"/>
              <a:t> </a:t>
            </a:r>
            <a:r>
              <a:rPr lang="de-DE" sz="2400" dirty="0" smtClean="0"/>
              <a:t>B</a:t>
            </a:r>
            <a:r>
              <a:rPr lang="de-DE" sz="2400" dirty="0" smtClean="0"/>
              <a:t>logs</a:t>
            </a:r>
            <a:endParaRPr lang="de-DE" sz="2400" dirty="0"/>
          </a:p>
        </p:txBody>
      </p:sp>
      <p:sp>
        <p:nvSpPr>
          <p:cNvPr id="12" name="Rechteck 11"/>
          <p:cNvSpPr/>
          <p:nvPr/>
        </p:nvSpPr>
        <p:spPr>
          <a:xfrm>
            <a:off x="6215074" y="3714728"/>
            <a:ext cx="2714612"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square">
            <a:spAutoFit/>
          </a:bodyPr>
          <a:lstStyle/>
          <a:p>
            <a:r>
              <a:rPr lang="de-DE" sz="2400" dirty="0" err="1" smtClean="0"/>
              <a:t>Affiliate</a:t>
            </a:r>
            <a:r>
              <a:rPr lang="de-DE" sz="2400" dirty="0" smtClean="0"/>
              <a:t> </a:t>
            </a:r>
            <a:r>
              <a:rPr lang="de-DE" sz="2400" dirty="0" smtClean="0"/>
              <a:t>P</a:t>
            </a:r>
            <a:r>
              <a:rPr lang="de-DE" sz="2400" dirty="0" smtClean="0"/>
              <a:t>rograms</a:t>
            </a:r>
            <a:endParaRPr lang="de-DE" sz="2400" dirty="0"/>
          </a:p>
        </p:txBody>
      </p:sp>
      <p:pic>
        <p:nvPicPr>
          <p:cNvPr id="13" name="Picture 2"/>
          <p:cNvPicPr>
            <a:picLocks noChangeAspect="1" noChangeArrowheads="1"/>
          </p:cNvPicPr>
          <p:nvPr/>
        </p:nvPicPr>
        <p:blipFill>
          <a:blip r:embed="rId4"/>
          <a:srcRect l="19231" t="36924" r="47435" b="52819"/>
          <a:stretch>
            <a:fillRect/>
          </a:stretch>
        </p:blipFill>
        <p:spPr bwMode="auto">
          <a:xfrm>
            <a:off x="4786314" y="4929198"/>
            <a:ext cx="3682991" cy="708268"/>
          </a:xfrm>
          <a:prstGeom prst="rect">
            <a:avLst/>
          </a:prstGeom>
          <a:noFill/>
          <a:ln w="9525">
            <a:noFill/>
            <a:miter lim="800000"/>
            <a:headEnd/>
            <a:tailEnd/>
          </a:ln>
          <a:effectLst/>
        </p:spPr>
      </p:pic>
      <p:pic>
        <p:nvPicPr>
          <p:cNvPr id="14" name="Grafik 13" descr="zoo_logo.png"/>
          <p:cNvPicPr>
            <a:picLocks noChangeAspect="1"/>
          </p:cNvPicPr>
          <p:nvPr/>
        </p:nvPicPr>
        <p:blipFill>
          <a:blip r:embed="rId5"/>
          <a:stretch>
            <a:fillRect/>
          </a:stretch>
        </p:blipFill>
        <p:spPr>
          <a:xfrm rot="21334604">
            <a:off x="3340200" y="4833746"/>
            <a:ext cx="1285884" cy="1452162"/>
          </a:xfrm>
          <a:prstGeom prst="rect">
            <a:avLst/>
          </a:prstGeom>
        </p:spPr>
      </p:pic>
      <p:sp>
        <p:nvSpPr>
          <p:cNvPr id="15" name="Textfeld 14"/>
          <p:cNvSpPr txBox="1"/>
          <p:nvPr/>
        </p:nvSpPr>
        <p:spPr>
          <a:xfrm>
            <a:off x="4929190" y="5572140"/>
            <a:ext cx="4429156" cy="369332"/>
          </a:xfrm>
          <a:prstGeom prst="rect">
            <a:avLst/>
          </a:prstGeom>
          <a:noFill/>
        </p:spPr>
        <p:txBody>
          <a:bodyPr wrap="square" rtlCol="0">
            <a:spAutoFit/>
          </a:bodyPr>
          <a:lstStyle/>
          <a:p>
            <a:r>
              <a:rPr lang="de-DE" dirty="0" smtClean="0"/>
              <a:t>Tierpatenschaft für Meerschweinchen</a:t>
            </a:r>
            <a:endParaRPr lang="de-DE" dirty="0"/>
          </a:p>
        </p:txBody>
      </p:sp>
      <p:sp>
        <p:nvSpPr>
          <p:cNvPr id="16" name="Rechteck 15"/>
          <p:cNvSpPr/>
          <p:nvPr/>
        </p:nvSpPr>
        <p:spPr>
          <a:xfrm>
            <a:off x="3500430" y="4286256"/>
            <a:ext cx="2734788"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none">
            <a:spAutoFit/>
          </a:bodyPr>
          <a:lstStyle/>
          <a:p>
            <a:r>
              <a:rPr lang="de-DE" sz="2400" dirty="0" smtClean="0"/>
              <a:t>Public </a:t>
            </a:r>
            <a:r>
              <a:rPr lang="de-DE" sz="2400" dirty="0" smtClean="0"/>
              <a:t>Relations (PR)</a:t>
            </a:r>
            <a:endParaRPr lang="de-DE"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0"/>
            <a:ext cx="8229600" cy="1143000"/>
          </a:xfrm>
        </p:spPr>
        <p:txBody>
          <a:bodyPr/>
          <a:lstStyle/>
          <a:p>
            <a:r>
              <a:rPr lang="de-DE" dirty="0" smtClean="0"/>
              <a:t>Go-</a:t>
            </a:r>
            <a:r>
              <a:rPr lang="de-DE" dirty="0" err="1" smtClean="0"/>
              <a:t>to</a:t>
            </a:r>
            <a:r>
              <a:rPr lang="de-DE" dirty="0" smtClean="0"/>
              <a:t>-Market-Strategie</a:t>
            </a:r>
            <a:endParaRPr lang="de-DE" dirty="0"/>
          </a:p>
        </p:txBody>
      </p:sp>
      <p:sp>
        <p:nvSpPr>
          <p:cNvPr id="3" name="Inhaltsplatzhalter 2"/>
          <p:cNvSpPr>
            <a:spLocks noGrp="1"/>
          </p:cNvSpPr>
          <p:nvPr>
            <p:ph idx="1"/>
          </p:nvPr>
        </p:nvSpPr>
        <p:spPr>
          <a:xfrm>
            <a:off x="500034" y="928670"/>
            <a:ext cx="8229600" cy="4768865"/>
          </a:xfrm>
        </p:spPr>
        <p:txBody>
          <a:bodyPr/>
          <a:lstStyle/>
          <a:p>
            <a:pPr>
              <a:buNone/>
            </a:pPr>
            <a:r>
              <a:rPr lang="de-DE" dirty="0" smtClean="0"/>
              <a:t>2) Wie sollen Kunden gehalten werden?</a:t>
            </a:r>
          </a:p>
          <a:p>
            <a:pPr>
              <a:buNone/>
            </a:pPr>
            <a:r>
              <a:rPr lang="de-DE" dirty="0" smtClean="0"/>
              <a:t> </a:t>
            </a:r>
            <a:endParaRPr lang="de-DE" dirty="0"/>
          </a:p>
        </p:txBody>
      </p:sp>
      <p:pic>
        <p:nvPicPr>
          <p:cNvPr id="7" name="Grafik 6" descr="C:\Users\s-stelzner\Sarah Stern\Video\Bilder\DSC01548.JPG"/>
          <p:cNvPicPr/>
          <p:nvPr/>
        </p:nvPicPr>
        <p:blipFill>
          <a:blip r:embed="rId3" cstate="print"/>
          <a:srcRect/>
          <a:stretch>
            <a:fillRect/>
          </a:stretch>
        </p:blipFill>
        <p:spPr bwMode="auto">
          <a:xfrm>
            <a:off x="6429388" y="1643050"/>
            <a:ext cx="2211835" cy="2996219"/>
          </a:xfrm>
          <a:prstGeom prst="rect">
            <a:avLst/>
          </a:prstGeom>
          <a:noFill/>
          <a:ln w="9525">
            <a:noFill/>
            <a:miter lim="800000"/>
            <a:headEnd/>
            <a:tailEnd/>
          </a:ln>
        </p:spPr>
      </p:pic>
      <p:pic>
        <p:nvPicPr>
          <p:cNvPr id="8" name="Grafik 7" descr="C:\Users\s-stelzner\Sarah Stern\Video\Bilder\DSC01549.JPG"/>
          <p:cNvPicPr/>
          <p:nvPr/>
        </p:nvPicPr>
        <p:blipFill>
          <a:blip r:embed="rId4" cstate="print"/>
          <a:srcRect/>
          <a:stretch>
            <a:fillRect/>
          </a:stretch>
        </p:blipFill>
        <p:spPr bwMode="auto">
          <a:xfrm>
            <a:off x="6786578" y="4143380"/>
            <a:ext cx="2143140" cy="2500330"/>
          </a:xfrm>
          <a:prstGeom prst="rect">
            <a:avLst/>
          </a:prstGeom>
          <a:noFill/>
          <a:ln w="9525">
            <a:noFill/>
            <a:miter lim="800000"/>
            <a:headEnd/>
            <a:tailEnd/>
          </a:ln>
        </p:spPr>
      </p:pic>
      <p:pic>
        <p:nvPicPr>
          <p:cNvPr id="9" name="Grafik 8" descr="C:\Users\s-stelzner\Sarah Stern\Video\Bilder\wald.jpg"/>
          <p:cNvPicPr/>
          <p:nvPr/>
        </p:nvPicPr>
        <p:blipFill>
          <a:blip r:embed="rId5" cstate="print"/>
          <a:srcRect/>
          <a:stretch>
            <a:fillRect/>
          </a:stretch>
        </p:blipFill>
        <p:spPr bwMode="auto">
          <a:xfrm>
            <a:off x="214282" y="4643446"/>
            <a:ext cx="2786082" cy="1253239"/>
          </a:xfrm>
          <a:prstGeom prst="rect">
            <a:avLst/>
          </a:prstGeom>
          <a:noFill/>
          <a:ln w="9525">
            <a:noFill/>
            <a:miter lim="800000"/>
            <a:headEnd/>
            <a:tailEnd/>
          </a:ln>
        </p:spPr>
      </p:pic>
      <p:sp>
        <p:nvSpPr>
          <p:cNvPr id="10" name="Rechteck 9"/>
          <p:cNvSpPr/>
          <p:nvPr/>
        </p:nvSpPr>
        <p:spPr>
          <a:xfrm>
            <a:off x="3357554" y="3286124"/>
            <a:ext cx="2786082" cy="31700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Märchenwald</a:t>
            </a:r>
          </a:p>
          <a:p>
            <a:endPar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de-DE"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Farmville</a:t>
            </a:r>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de-DE"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Copacanager</a:t>
            </a:r>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Beach</a:t>
            </a:r>
          </a:p>
          <a:p>
            <a:endPar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Kuschelnest </a:t>
            </a:r>
          </a:p>
          <a:p>
            <a:endPar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Kleiner Schrebergarten</a:t>
            </a:r>
          </a:p>
          <a:p>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de-DE"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Grafik 10" descr="C:\Users\s-stelzner\Sarah Stern\Video\Bilder\DSC01554.JPG"/>
          <p:cNvPicPr/>
          <p:nvPr/>
        </p:nvPicPr>
        <p:blipFill>
          <a:blip r:embed="rId6" cstate="print"/>
          <a:srcRect/>
          <a:stretch>
            <a:fillRect/>
          </a:stretch>
        </p:blipFill>
        <p:spPr bwMode="auto">
          <a:xfrm>
            <a:off x="214282" y="1714488"/>
            <a:ext cx="2714644" cy="2214578"/>
          </a:xfrm>
          <a:prstGeom prst="rect">
            <a:avLst/>
          </a:prstGeom>
          <a:noFill/>
          <a:ln w="9525">
            <a:noFill/>
            <a:miter lim="800000"/>
            <a:headEnd/>
            <a:tailEnd/>
          </a:ln>
        </p:spPr>
      </p:pic>
      <p:sp>
        <p:nvSpPr>
          <p:cNvPr id="12" name="Textfeld 11"/>
          <p:cNvSpPr txBox="1"/>
          <p:nvPr/>
        </p:nvSpPr>
        <p:spPr>
          <a:xfrm>
            <a:off x="3286116" y="1643050"/>
            <a:ext cx="2857520" cy="1323439"/>
          </a:xfrm>
          <a:prstGeom prst="rect">
            <a:avLst/>
          </a:prstGeom>
          <a:noFill/>
        </p:spPr>
        <p:txBody>
          <a:bodyPr wrap="square" rtlCol="0">
            <a:spAutoFit/>
          </a:bodyPr>
          <a:lstStyle/>
          <a:p>
            <a:r>
              <a:rPr lang="de-DE" sz="2000" dirty="0" smtClean="0"/>
              <a:t>„</a:t>
            </a:r>
            <a:r>
              <a:rPr lang="de-DE" sz="2000" dirty="0" err="1" smtClean="0"/>
              <a:t>Bundles</a:t>
            </a:r>
            <a:r>
              <a:rPr lang="de-DE" sz="2000" dirty="0" smtClean="0"/>
              <a:t>“ </a:t>
            </a:r>
          </a:p>
          <a:p>
            <a:r>
              <a:rPr lang="de-DE" sz="2000" dirty="0" smtClean="0"/>
              <a:t> </a:t>
            </a:r>
            <a:r>
              <a:rPr lang="de-DE" sz="2000" dirty="0" smtClean="0"/>
              <a:t>-&gt; individuelle Themenpakete zum Gestalten der Schublade</a:t>
            </a:r>
            <a:endParaRPr lang="de-DE"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0"/>
            <a:ext cx="8229600" cy="1143000"/>
          </a:xfrm>
        </p:spPr>
        <p:txBody>
          <a:bodyPr/>
          <a:lstStyle/>
          <a:p>
            <a:r>
              <a:rPr lang="de-DE" dirty="0" smtClean="0"/>
              <a:t>Go-</a:t>
            </a:r>
            <a:r>
              <a:rPr lang="de-DE" dirty="0" err="1" smtClean="0"/>
              <a:t>to</a:t>
            </a:r>
            <a:r>
              <a:rPr lang="de-DE" dirty="0" smtClean="0"/>
              <a:t>-Market-Strategie</a:t>
            </a:r>
            <a:endParaRPr lang="de-DE" dirty="0"/>
          </a:p>
        </p:txBody>
      </p:sp>
      <p:sp>
        <p:nvSpPr>
          <p:cNvPr id="3" name="Inhaltsplatzhalter 2"/>
          <p:cNvSpPr>
            <a:spLocks noGrp="1"/>
          </p:cNvSpPr>
          <p:nvPr>
            <p:ph idx="1"/>
          </p:nvPr>
        </p:nvSpPr>
        <p:spPr>
          <a:xfrm>
            <a:off x="428596" y="1142985"/>
            <a:ext cx="8229600" cy="1285884"/>
          </a:xfrm>
        </p:spPr>
        <p:txBody>
          <a:bodyPr/>
          <a:lstStyle/>
          <a:p>
            <a:pPr>
              <a:buNone/>
            </a:pPr>
            <a:r>
              <a:rPr lang="de-DE" dirty="0" smtClean="0"/>
              <a:t>1) Wie soll die Kundenbasis vergrößert werden?</a:t>
            </a:r>
          </a:p>
          <a:p>
            <a:pPr>
              <a:buNone/>
            </a:pPr>
            <a:r>
              <a:rPr lang="de-DE" dirty="0" smtClean="0"/>
              <a:t> </a:t>
            </a:r>
            <a:endParaRPr lang="de-DE" dirty="0"/>
          </a:p>
        </p:txBody>
      </p:sp>
      <p:sp>
        <p:nvSpPr>
          <p:cNvPr id="4" name="Textfeld 3"/>
          <p:cNvSpPr txBox="1"/>
          <p:nvPr/>
        </p:nvSpPr>
        <p:spPr>
          <a:xfrm>
            <a:off x="785786" y="4071942"/>
            <a:ext cx="3714776" cy="400110"/>
          </a:xfrm>
          <a:prstGeom prst="rect">
            <a:avLst/>
          </a:prstGeom>
          <a:noFill/>
        </p:spPr>
        <p:txBody>
          <a:bodyPr wrap="square" rtlCol="0">
            <a:spAutoFit/>
          </a:bodyPr>
          <a:lstStyle/>
          <a:p>
            <a:r>
              <a:rPr lang="de-DE" sz="2000" dirty="0" smtClean="0"/>
              <a:t>Produktentwicklungen</a:t>
            </a:r>
          </a:p>
        </p:txBody>
      </p:sp>
      <p:sp>
        <p:nvSpPr>
          <p:cNvPr id="5" name="Textfeld 4"/>
          <p:cNvSpPr txBox="1"/>
          <p:nvPr/>
        </p:nvSpPr>
        <p:spPr>
          <a:xfrm>
            <a:off x="714348" y="2357430"/>
            <a:ext cx="3214710" cy="400110"/>
          </a:xfrm>
          <a:prstGeom prst="rect">
            <a:avLst/>
          </a:prstGeom>
          <a:noFill/>
        </p:spPr>
        <p:txBody>
          <a:bodyPr wrap="square" rtlCol="0">
            <a:spAutoFit/>
          </a:bodyPr>
          <a:lstStyle/>
          <a:p>
            <a:r>
              <a:rPr lang="de-DE" sz="2000" dirty="0" smtClean="0"/>
              <a:t>Produkterweiterungen</a:t>
            </a:r>
            <a:endParaRPr lang="de-DE" sz="2000" dirty="0"/>
          </a:p>
        </p:txBody>
      </p:sp>
      <p:pic>
        <p:nvPicPr>
          <p:cNvPr id="1026" name="Picture 2" descr="http://i.ebayimg.com/t/Playmobil-Ersatzteil-Zaun-Gehege-fuer-Meerschweinchen-/00/s/MTIyNVgxNjAw/z/U-gAAOSwVFlT4RYz/%24_35.JPG"/>
          <p:cNvPicPr>
            <a:picLocks noChangeAspect="1" noChangeArrowheads="1"/>
          </p:cNvPicPr>
          <p:nvPr/>
        </p:nvPicPr>
        <p:blipFill>
          <a:blip r:embed="rId2"/>
          <a:srcRect l="10000" t="16304" r="7499" b="8695"/>
          <a:stretch>
            <a:fillRect/>
          </a:stretch>
        </p:blipFill>
        <p:spPr bwMode="auto">
          <a:xfrm>
            <a:off x="3643306" y="2000240"/>
            <a:ext cx="1947462" cy="1357322"/>
          </a:xfrm>
          <a:prstGeom prst="rect">
            <a:avLst/>
          </a:prstGeom>
          <a:noFill/>
        </p:spPr>
      </p:pic>
      <p:pic>
        <p:nvPicPr>
          <p:cNvPr id="7" name="Grafik 6" descr="http://www.woerner-schmitt.de/files/zoeppritz_decke_microstar_kirschrot_140__15697_0.jpg"/>
          <p:cNvPicPr/>
          <p:nvPr/>
        </p:nvPicPr>
        <p:blipFill>
          <a:blip r:embed="rId3" cstate="print"/>
          <a:srcRect t="12500" r="3837" b="6818"/>
          <a:stretch>
            <a:fillRect/>
          </a:stretch>
        </p:blipFill>
        <p:spPr bwMode="auto">
          <a:xfrm>
            <a:off x="6072198" y="2285992"/>
            <a:ext cx="1729519" cy="1510840"/>
          </a:xfrm>
          <a:prstGeom prst="rect">
            <a:avLst/>
          </a:prstGeom>
          <a:noFill/>
          <a:ln w="9525">
            <a:noFill/>
            <a:miter lim="800000"/>
            <a:headEnd/>
            <a:tailEnd/>
          </a:ln>
        </p:spPr>
      </p:pic>
      <p:pic>
        <p:nvPicPr>
          <p:cNvPr id="8" name="Grafik 7" descr="http://www.testedich.de/quiz32/picture/pic_1372927745_7.jpg"/>
          <p:cNvPicPr/>
          <p:nvPr/>
        </p:nvPicPr>
        <p:blipFill>
          <a:blip r:embed="rId4" cstate="print"/>
          <a:srcRect t="5444" r="13127"/>
          <a:stretch>
            <a:fillRect/>
          </a:stretch>
        </p:blipFill>
        <p:spPr bwMode="auto">
          <a:xfrm>
            <a:off x="3286116" y="3643314"/>
            <a:ext cx="1571636" cy="1785950"/>
          </a:xfrm>
          <a:prstGeom prst="rect">
            <a:avLst/>
          </a:prstGeom>
          <a:noFill/>
          <a:ln w="9525">
            <a:noFill/>
            <a:miter lim="800000"/>
            <a:headEnd/>
            <a:tailEnd/>
          </a:ln>
        </p:spPr>
      </p:pic>
      <p:sp>
        <p:nvSpPr>
          <p:cNvPr id="9" name="Rechteck 8"/>
          <p:cNvSpPr/>
          <p:nvPr/>
        </p:nvSpPr>
        <p:spPr>
          <a:xfrm>
            <a:off x="1714480" y="5715016"/>
            <a:ext cx="2138406" cy="369332"/>
          </a:xfrm>
          <a:prstGeom prst="rect">
            <a:avLst/>
          </a:prstGeom>
        </p:spPr>
        <p:txBody>
          <a:bodyPr wrap="none">
            <a:spAutoFit/>
          </a:bodyPr>
          <a:lstStyle/>
          <a:p>
            <a:r>
              <a:rPr lang="de-DE" dirty="0" smtClean="0"/>
              <a:t>Internationalisierung</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0"/>
            <a:ext cx="8229600" cy="1143000"/>
          </a:xfrm>
        </p:spPr>
        <p:txBody>
          <a:bodyPr/>
          <a:lstStyle/>
          <a:p>
            <a:r>
              <a:rPr lang="de-DE" dirty="0" smtClean="0"/>
              <a:t>Revenue Modell</a:t>
            </a:r>
            <a:endParaRPr lang="de-DE" dirty="0"/>
          </a:p>
        </p:txBody>
      </p:sp>
      <p:pic>
        <p:nvPicPr>
          <p:cNvPr id="54274" name="Picture 2" descr="http://www.millenniumgames.com/wp-content/uploads/2014/07/lock-in.jpeg"/>
          <p:cNvPicPr>
            <a:picLocks noChangeAspect="1" noChangeArrowheads="1"/>
          </p:cNvPicPr>
          <p:nvPr/>
        </p:nvPicPr>
        <p:blipFill>
          <a:blip r:embed="rId2"/>
          <a:srcRect/>
          <a:stretch>
            <a:fillRect/>
          </a:stretch>
        </p:blipFill>
        <p:spPr bwMode="auto">
          <a:xfrm>
            <a:off x="857224" y="1214422"/>
            <a:ext cx="2672767" cy="1500198"/>
          </a:xfrm>
          <a:prstGeom prst="rect">
            <a:avLst/>
          </a:prstGeom>
          <a:noFill/>
        </p:spPr>
      </p:pic>
      <p:pic>
        <p:nvPicPr>
          <p:cNvPr id="6" name="Grafik 5"/>
          <p:cNvPicPr/>
          <p:nvPr/>
        </p:nvPicPr>
        <p:blipFill>
          <a:blip r:embed="rId3"/>
          <a:srcRect l="37408" t="34043" r="37153" b="22872"/>
          <a:stretch>
            <a:fillRect/>
          </a:stretch>
        </p:blipFill>
        <p:spPr bwMode="auto">
          <a:xfrm>
            <a:off x="4857752" y="2000240"/>
            <a:ext cx="2947155" cy="3633084"/>
          </a:xfrm>
          <a:prstGeom prst="rect">
            <a:avLst/>
          </a:prstGeom>
          <a:noFill/>
          <a:ln w="9525">
            <a:noFill/>
            <a:miter lim="800000"/>
            <a:headEnd/>
            <a:tailEnd/>
          </a:ln>
        </p:spPr>
      </p:pic>
      <p:cxnSp>
        <p:nvCxnSpPr>
          <p:cNvPr id="8" name="Gerade Verbindung mit Pfeil 7"/>
          <p:cNvCxnSpPr/>
          <p:nvPr/>
        </p:nvCxnSpPr>
        <p:spPr>
          <a:xfrm rot="10800000" flipV="1">
            <a:off x="3714744" y="3929066"/>
            <a:ext cx="714380"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9" name="Picture 4" descr="http://www.berliner-zuckerschnuten.de/images/haltung/so-nicht.png"/>
          <p:cNvPicPr>
            <a:picLocks noChangeAspect="1" noChangeArrowheads="1"/>
          </p:cNvPicPr>
          <p:nvPr/>
        </p:nvPicPr>
        <p:blipFill>
          <a:blip r:embed="rId4"/>
          <a:srcRect t="16667"/>
          <a:stretch>
            <a:fillRect/>
          </a:stretch>
        </p:blipFill>
        <p:spPr bwMode="auto">
          <a:xfrm>
            <a:off x="2000232" y="4643446"/>
            <a:ext cx="1857388" cy="1160865"/>
          </a:xfrm>
          <a:prstGeom prst="rect">
            <a:avLst/>
          </a:prstGeom>
          <a:noFill/>
        </p:spPr>
      </p:pic>
      <p:cxnSp>
        <p:nvCxnSpPr>
          <p:cNvPr id="12" name="Gerade Verbindung 11"/>
          <p:cNvCxnSpPr/>
          <p:nvPr/>
        </p:nvCxnSpPr>
        <p:spPr>
          <a:xfrm rot="16200000" flipH="1">
            <a:off x="3178959" y="4036223"/>
            <a:ext cx="1785950" cy="42862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Gerade Verbindung 12"/>
          <p:cNvCxnSpPr/>
          <p:nvPr/>
        </p:nvCxnSpPr>
        <p:spPr>
          <a:xfrm rot="10800000">
            <a:off x="3214678" y="4071942"/>
            <a:ext cx="1490674" cy="276228"/>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feld 14"/>
          <p:cNvSpPr txBox="1"/>
          <p:nvPr/>
        </p:nvSpPr>
        <p:spPr>
          <a:xfrm>
            <a:off x="5500694" y="1428736"/>
            <a:ext cx="1571636" cy="369332"/>
          </a:xfrm>
          <a:prstGeom prst="rect">
            <a:avLst/>
          </a:prstGeom>
          <a:noFill/>
        </p:spPr>
        <p:txBody>
          <a:bodyPr wrap="square" rtlCol="0">
            <a:spAutoFit/>
          </a:bodyPr>
          <a:lstStyle/>
          <a:p>
            <a:r>
              <a:rPr lang="de-DE" dirty="0" smtClean="0"/>
              <a:t>Neues </a:t>
            </a:r>
            <a:r>
              <a:rPr lang="de-DE" dirty="0" err="1" smtClean="0"/>
              <a:t>Bundle</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0"/>
            <a:ext cx="8229600" cy="1143000"/>
          </a:xfrm>
        </p:spPr>
        <p:txBody>
          <a:bodyPr/>
          <a:lstStyle/>
          <a:p>
            <a:r>
              <a:rPr lang="de-DE" dirty="0" smtClean="0"/>
              <a:t>Ihre Chance</a:t>
            </a:r>
            <a:endParaRPr lang="de-DE" dirty="0"/>
          </a:p>
        </p:txBody>
      </p:sp>
      <p:pic>
        <p:nvPicPr>
          <p:cNvPr id="59394" name="Picture 2" descr="http://www.rp-direktkom.de/public/images/sites/chance_1.jpg"/>
          <p:cNvPicPr>
            <a:picLocks noChangeAspect="1" noChangeArrowheads="1"/>
          </p:cNvPicPr>
          <p:nvPr/>
        </p:nvPicPr>
        <p:blipFill>
          <a:blip r:embed="rId2"/>
          <a:srcRect/>
          <a:stretch>
            <a:fillRect/>
          </a:stretch>
        </p:blipFill>
        <p:spPr bwMode="auto">
          <a:xfrm>
            <a:off x="2428860" y="1214422"/>
            <a:ext cx="4621970" cy="307183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action-filmklappe.jpg"/>
          <p:cNvPicPr>
            <a:picLocks noChangeAspect="1"/>
          </p:cNvPicPr>
          <p:nvPr/>
        </p:nvPicPr>
        <p:blipFill>
          <a:blip r:embed="rId2"/>
          <a:srcRect t="8475"/>
          <a:stretch>
            <a:fillRect/>
          </a:stretch>
        </p:blipFill>
        <p:spPr>
          <a:xfrm>
            <a:off x="4929182" y="142852"/>
            <a:ext cx="4214818" cy="3857628"/>
          </a:xfrm>
          <a:prstGeom prst="rect">
            <a:avLst/>
          </a:prstGeom>
        </p:spPr>
      </p:pic>
      <p:sp>
        <p:nvSpPr>
          <p:cNvPr id="3" name="Inhaltsplatzhalter 2"/>
          <p:cNvSpPr>
            <a:spLocks noGrp="1"/>
          </p:cNvSpPr>
          <p:nvPr>
            <p:ph idx="1"/>
          </p:nvPr>
        </p:nvSpPr>
        <p:spPr>
          <a:xfrm rot="20895979">
            <a:off x="883140" y="1011001"/>
            <a:ext cx="4377327" cy="887505"/>
          </a:xfrm>
        </p:spPr>
        <p:txBody>
          <a:bodyPr>
            <a:normAutofit/>
          </a:bodyPr>
          <a:lstStyle/>
          <a:p>
            <a:pPr>
              <a:buNone/>
            </a:pPr>
            <a:r>
              <a:rPr lang="de-DE" sz="4400" dirty="0" smtClean="0"/>
              <a:t># süße Tiervideos</a:t>
            </a:r>
            <a:endParaRPr lang="de-DE" sz="4400" dirty="0"/>
          </a:p>
        </p:txBody>
      </p:sp>
      <p:sp>
        <p:nvSpPr>
          <p:cNvPr id="9" name="Textfeld 8"/>
          <p:cNvSpPr txBox="1"/>
          <p:nvPr/>
        </p:nvSpPr>
        <p:spPr>
          <a:xfrm rot="871815">
            <a:off x="2439698" y="3088681"/>
            <a:ext cx="5357850" cy="769441"/>
          </a:xfrm>
          <a:prstGeom prst="rect">
            <a:avLst/>
          </a:prstGeom>
          <a:noFill/>
        </p:spPr>
        <p:txBody>
          <a:bodyPr wrap="square" rtlCol="0">
            <a:spAutoFit/>
          </a:bodyPr>
          <a:lstStyle/>
          <a:p>
            <a:r>
              <a:rPr lang="de-DE" sz="4400" dirty="0" smtClean="0"/>
              <a:t># witzige Tiervideos</a:t>
            </a:r>
            <a:endParaRPr lang="de-DE" sz="4400" dirty="0"/>
          </a:p>
        </p:txBody>
      </p:sp>
      <p:sp>
        <p:nvSpPr>
          <p:cNvPr id="10" name="Textfeld 9"/>
          <p:cNvSpPr txBox="1"/>
          <p:nvPr/>
        </p:nvSpPr>
        <p:spPr>
          <a:xfrm>
            <a:off x="642910" y="4500570"/>
            <a:ext cx="7715304" cy="1015663"/>
          </a:xfrm>
          <a:prstGeom prst="rect">
            <a:avLst/>
          </a:prstGeom>
          <a:noFill/>
        </p:spPr>
        <p:txBody>
          <a:bodyPr wrap="square" rtlCol="0">
            <a:spAutoFit/>
          </a:bodyPr>
          <a:lstStyle/>
          <a:p>
            <a:r>
              <a:rPr lang="de-DE" sz="2000" dirty="0" smtClean="0"/>
              <a:t>Plan:</a:t>
            </a:r>
          </a:p>
          <a:p>
            <a:r>
              <a:rPr lang="de-DE" sz="2000" dirty="0" smtClean="0"/>
              <a:t>Videos</a:t>
            </a:r>
            <a:r>
              <a:rPr lang="de-DE" sz="2000" dirty="0" smtClean="0"/>
              <a:t>, indem typische Menschenbilder dargestellt werden und dann auf das Tier übertragen werden…</a:t>
            </a:r>
            <a:endParaRPr lang="de-DE" sz="2000" dirty="0"/>
          </a:p>
        </p:txBody>
      </p:sp>
      <p:sp>
        <p:nvSpPr>
          <p:cNvPr id="12" name="Rechteck 11"/>
          <p:cNvSpPr/>
          <p:nvPr/>
        </p:nvSpPr>
        <p:spPr>
          <a:xfrm>
            <a:off x="0" y="0"/>
            <a:ext cx="2096792"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none">
            <a:spAutoFit/>
          </a:bodyPr>
          <a:lstStyle/>
          <a:p>
            <a:r>
              <a:rPr lang="de-DE" sz="2400" dirty="0" smtClean="0"/>
              <a:t>Viral Marketing</a:t>
            </a:r>
            <a:endParaRPr lang="de-DE"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3-cdn.n24.de/image/340924/1/large16x9/nvr/treffen-der-bodybuilder-in-china-gallerypicture-1_900x510.jpg"/>
          <p:cNvPicPr>
            <a:picLocks noChangeAspect="1" noChangeArrowheads="1"/>
          </p:cNvPicPr>
          <p:nvPr/>
        </p:nvPicPr>
        <p:blipFill>
          <a:blip r:embed="rId2"/>
          <a:srcRect/>
          <a:stretch>
            <a:fillRect/>
          </a:stretch>
        </p:blipFill>
        <p:spPr bwMode="auto">
          <a:xfrm>
            <a:off x="571472" y="214290"/>
            <a:ext cx="3655944" cy="2071702"/>
          </a:xfrm>
          <a:prstGeom prst="rect">
            <a:avLst/>
          </a:prstGeom>
          <a:noFill/>
        </p:spPr>
      </p:pic>
      <p:pic>
        <p:nvPicPr>
          <p:cNvPr id="15364" name="Picture 4" descr="http://1.bp.blogspot.com/_uJA21cOGOXI/SJromjf-p9I/AAAAAAAAAac/C9qH4wqPDZk/s400/meerschweine-gewichtheben-9944799-mfb-qf,templateId%253DrenderScaled,property%253DBild,height%253D225.jpg"/>
          <p:cNvPicPr>
            <a:picLocks noChangeAspect="1" noChangeArrowheads="1"/>
          </p:cNvPicPr>
          <p:nvPr/>
        </p:nvPicPr>
        <p:blipFill>
          <a:blip r:embed="rId3"/>
          <a:srcRect/>
          <a:stretch>
            <a:fillRect/>
          </a:stretch>
        </p:blipFill>
        <p:spPr bwMode="auto">
          <a:xfrm>
            <a:off x="4357686" y="285728"/>
            <a:ext cx="2714644" cy="2035984"/>
          </a:xfrm>
          <a:prstGeom prst="rect">
            <a:avLst/>
          </a:prstGeom>
          <a:noFill/>
        </p:spPr>
      </p:pic>
      <p:pic>
        <p:nvPicPr>
          <p:cNvPr id="15368" name="Picture 8" descr="http://media.tiierisch.de/medium/i/interaktives-drehspiel-fuer-kleintiere-1394623272.jpg"/>
          <p:cNvPicPr>
            <a:picLocks noChangeAspect="1" noChangeArrowheads="1"/>
          </p:cNvPicPr>
          <p:nvPr/>
        </p:nvPicPr>
        <p:blipFill>
          <a:blip r:embed="rId4"/>
          <a:srcRect/>
          <a:stretch>
            <a:fillRect/>
          </a:stretch>
        </p:blipFill>
        <p:spPr bwMode="auto">
          <a:xfrm>
            <a:off x="3786182" y="2500306"/>
            <a:ext cx="2171700" cy="2076450"/>
          </a:xfrm>
          <a:prstGeom prst="rect">
            <a:avLst/>
          </a:prstGeom>
          <a:noFill/>
        </p:spPr>
      </p:pic>
      <p:pic>
        <p:nvPicPr>
          <p:cNvPr id="15366" name="Picture 6" descr="http://static.tumblr.com/c113d01a158794b10e90edc31fd1970a/aqbhuu2/v9Bmq5ms7/tumblr_static_sheldon_cooper_by_parkerjademerce-d3fra09.png"/>
          <p:cNvPicPr>
            <a:picLocks noChangeAspect="1" noChangeArrowheads="1"/>
          </p:cNvPicPr>
          <p:nvPr/>
        </p:nvPicPr>
        <p:blipFill>
          <a:blip r:embed="rId5" cstate="print"/>
          <a:srcRect/>
          <a:stretch>
            <a:fillRect/>
          </a:stretch>
        </p:blipFill>
        <p:spPr bwMode="auto">
          <a:xfrm>
            <a:off x="2214546" y="2500306"/>
            <a:ext cx="1500198" cy="2250297"/>
          </a:xfrm>
          <a:prstGeom prst="rect">
            <a:avLst/>
          </a:prstGeom>
          <a:noFill/>
        </p:spPr>
      </p:pic>
      <p:pic>
        <p:nvPicPr>
          <p:cNvPr id="15369" name="Picture 9" descr="C:\Users\s-stelzner\Sarah Stern\Video\Bilder\DSC01546.JPG"/>
          <p:cNvPicPr>
            <a:picLocks noChangeAspect="1" noChangeArrowheads="1"/>
          </p:cNvPicPr>
          <p:nvPr/>
        </p:nvPicPr>
        <p:blipFill>
          <a:blip r:embed="rId6" cstate="print"/>
          <a:srcRect l="27344" t="25807"/>
          <a:stretch>
            <a:fillRect/>
          </a:stretch>
        </p:blipFill>
        <p:spPr bwMode="auto">
          <a:xfrm>
            <a:off x="3714744" y="5000636"/>
            <a:ext cx="2145354" cy="1643050"/>
          </a:xfrm>
          <a:prstGeom prst="rect">
            <a:avLst/>
          </a:prstGeom>
          <a:noFill/>
        </p:spPr>
      </p:pic>
      <p:pic>
        <p:nvPicPr>
          <p:cNvPr id="15371" name="Picture 11" descr="http://bc03.rp-online.de/polopoly_fs/team-bummelt-weniger-geschickt-laesst-die-1.2643546.1324072872!httpImage/1838593932.jpg_gen/derivatives/d540x303/1838593932.jpg"/>
          <p:cNvPicPr>
            <a:picLocks noChangeAspect="1" noChangeArrowheads="1"/>
          </p:cNvPicPr>
          <p:nvPr/>
        </p:nvPicPr>
        <p:blipFill>
          <a:blip r:embed="rId7"/>
          <a:srcRect/>
          <a:stretch>
            <a:fillRect/>
          </a:stretch>
        </p:blipFill>
        <p:spPr bwMode="auto">
          <a:xfrm>
            <a:off x="214282" y="4857760"/>
            <a:ext cx="3286148" cy="18438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efängnis.wmv">
            <a:hlinkClick r:id="" action="ppaction://media"/>
          </p:cNvPr>
          <p:cNvPicPr>
            <a:picLocks noRot="1" noChangeAspect="1"/>
          </p:cNvPicPr>
          <p:nvPr>
            <a:videoFile r:link="rId1"/>
          </p:nvPr>
        </p:nvPicPr>
        <p:blipFill>
          <a:blip r:embed="rId4"/>
          <a:stretch>
            <a:fillRect/>
          </a:stretch>
        </p:blipFill>
        <p:spPr>
          <a:xfrm>
            <a:off x="714348" y="785794"/>
            <a:ext cx="7786742" cy="5840057"/>
          </a:xfrm>
          <a:prstGeom prst="rect">
            <a:avLst/>
          </a:prstGeom>
        </p:spPr>
      </p:pic>
      <p:sp>
        <p:nvSpPr>
          <p:cNvPr id="4" name="Rechteck 3"/>
          <p:cNvSpPr/>
          <p:nvPr/>
        </p:nvSpPr>
        <p:spPr>
          <a:xfrm>
            <a:off x="142844" y="142852"/>
            <a:ext cx="4572000" cy="646331"/>
          </a:xfrm>
          <a:prstGeom prst="rect">
            <a:avLst/>
          </a:prstGeom>
        </p:spPr>
        <p:txBody>
          <a:bodyPr>
            <a:spAutoFit/>
          </a:bodyPr>
          <a:lstStyle/>
          <a:p>
            <a:r>
              <a:rPr lang="de-DE" dirty="0" smtClean="0"/>
              <a:t>https://www.youtube.com/watch?v=v7aQaj6asgk&amp;feature=youtu.be</a:t>
            </a:r>
            <a:endParaRPr lang="de-DE"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ytimg.com/vi/C4fcCOuhfYE/maxresdefault.jpg"/>
          <p:cNvPicPr>
            <a:picLocks noChangeAspect="1" noChangeArrowheads="1"/>
          </p:cNvPicPr>
          <p:nvPr/>
        </p:nvPicPr>
        <p:blipFill>
          <a:blip r:embed="rId2"/>
          <a:srcRect/>
          <a:stretch>
            <a:fillRect/>
          </a:stretch>
        </p:blipFill>
        <p:spPr bwMode="auto">
          <a:xfrm>
            <a:off x="1000100" y="214290"/>
            <a:ext cx="3548002" cy="1995752"/>
          </a:xfrm>
          <a:prstGeom prst="rect">
            <a:avLst/>
          </a:prstGeom>
          <a:noFill/>
        </p:spPr>
      </p:pic>
      <p:pic>
        <p:nvPicPr>
          <p:cNvPr id="1028" name="Picture 4" descr="http://www.meerschweinchen.de/cavia/pict/LWH-10b.-sp.jpg"/>
          <p:cNvPicPr>
            <a:picLocks noChangeAspect="1" noChangeArrowheads="1"/>
          </p:cNvPicPr>
          <p:nvPr/>
        </p:nvPicPr>
        <p:blipFill>
          <a:blip r:embed="rId3"/>
          <a:srcRect t="18932"/>
          <a:stretch>
            <a:fillRect/>
          </a:stretch>
        </p:blipFill>
        <p:spPr bwMode="auto">
          <a:xfrm>
            <a:off x="4929190" y="285728"/>
            <a:ext cx="3357586" cy="1912401"/>
          </a:xfrm>
          <a:prstGeom prst="rect">
            <a:avLst/>
          </a:prstGeom>
          <a:noFill/>
        </p:spPr>
      </p:pic>
      <p:pic>
        <p:nvPicPr>
          <p:cNvPr id="1030" name="Picture 6" descr="http://images.fotocommunity.de/bilder/specials/maerchenbilder/waldfee-a0ffa4a9-41ae-4493-ae3e-0c743bf073b6.jpg"/>
          <p:cNvPicPr>
            <a:picLocks noChangeAspect="1" noChangeArrowheads="1"/>
          </p:cNvPicPr>
          <p:nvPr/>
        </p:nvPicPr>
        <p:blipFill>
          <a:blip r:embed="rId4"/>
          <a:srcRect r="12307"/>
          <a:stretch>
            <a:fillRect/>
          </a:stretch>
        </p:blipFill>
        <p:spPr bwMode="auto">
          <a:xfrm>
            <a:off x="2000232" y="2500306"/>
            <a:ext cx="2643206" cy="2017170"/>
          </a:xfrm>
          <a:prstGeom prst="rect">
            <a:avLst/>
          </a:prstGeom>
          <a:noFill/>
        </p:spPr>
      </p:pic>
      <p:pic>
        <p:nvPicPr>
          <p:cNvPr id="1031" name="Picture 7"/>
          <p:cNvPicPr>
            <a:picLocks noChangeAspect="1" noChangeArrowheads="1"/>
          </p:cNvPicPr>
          <p:nvPr/>
        </p:nvPicPr>
        <p:blipFill>
          <a:blip r:embed="rId5" cstate="print"/>
          <a:srcRect l="16964" t="4286" r="8547" b="8571"/>
          <a:stretch>
            <a:fillRect/>
          </a:stretch>
        </p:blipFill>
        <p:spPr bwMode="auto">
          <a:xfrm>
            <a:off x="4857752" y="2571744"/>
            <a:ext cx="2286016" cy="1671490"/>
          </a:xfrm>
          <a:prstGeom prst="rect">
            <a:avLst/>
          </a:prstGeom>
          <a:noFill/>
          <a:ln w="9525">
            <a:noFill/>
            <a:miter lim="800000"/>
            <a:headEnd/>
            <a:tailEnd/>
          </a:ln>
          <a:effectLst/>
        </p:spPr>
      </p:pic>
      <p:pic>
        <p:nvPicPr>
          <p:cNvPr id="1033" name="Picture 9" descr="http://abload.de/img/dscn80316tj1r.jpg"/>
          <p:cNvPicPr>
            <a:picLocks noChangeAspect="1" noChangeArrowheads="1"/>
          </p:cNvPicPr>
          <p:nvPr/>
        </p:nvPicPr>
        <p:blipFill>
          <a:blip r:embed="rId6"/>
          <a:srcRect/>
          <a:stretch>
            <a:fillRect/>
          </a:stretch>
        </p:blipFill>
        <p:spPr bwMode="auto">
          <a:xfrm>
            <a:off x="5357818" y="4714884"/>
            <a:ext cx="2571736" cy="1928802"/>
          </a:xfrm>
          <a:prstGeom prst="rect">
            <a:avLst/>
          </a:prstGeom>
          <a:noFill/>
        </p:spPr>
      </p:pic>
      <p:pic>
        <p:nvPicPr>
          <p:cNvPr id="1037" name="Picture 13" descr="Im Stroh geht Bauer Rolf heute in die Charme-Offensive. (Foto)"/>
          <p:cNvPicPr>
            <a:picLocks noChangeAspect="1" noChangeArrowheads="1"/>
          </p:cNvPicPr>
          <p:nvPr/>
        </p:nvPicPr>
        <p:blipFill>
          <a:blip r:embed="rId7"/>
          <a:srcRect/>
          <a:stretch>
            <a:fillRect/>
          </a:stretch>
        </p:blipFill>
        <p:spPr bwMode="auto">
          <a:xfrm>
            <a:off x="1428728" y="4643446"/>
            <a:ext cx="3643338" cy="20240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roprofs.com/quiz-school/user_upload/ckeditor/online-exam-icon.jpg"/>
          <p:cNvPicPr>
            <a:picLocks noChangeAspect="1" noChangeArrowheads="1"/>
          </p:cNvPicPr>
          <p:nvPr/>
        </p:nvPicPr>
        <p:blipFill>
          <a:blip r:embed="rId2"/>
          <a:srcRect/>
          <a:stretch>
            <a:fillRect/>
          </a:stretch>
        </p:blipFill>
        <p:spPr bwMode="auto">
          <a:xfrm rot="372281">
            <a:off x="2929310" y="483252"/>
            <a:ext cx="3810000" cy="2857500"/>
          </a:xfrm>
          <a:prstGeom prst="rect">
            <a:avLst/>
          </a:prstGeom>
          <a:noFill/>
        </p:spPr>
      </p:pic>
      <p:sp>
        <p:nvSpPr>
          <p:cNvPr id="5" name="Textfeld 4"/>
          <p:cNvSpPr txBox="1"/>
          <p:nvPr/>
        </p:nvSpPr>
        <p:spPr>
          <a:xfrm>
            <a:off x="571472" y="571480"/>
            <a:ext cx="7715304" cy="707886"/>
          </a:xfrm>
          <a:prstGeom prst="rect">
            <a:avLst/>
          </a:prstGeom>
          <a:noFill/>
        </p:spPr>
        <p:txBody>
          <a:bodyPr wrap="square" rtlCol="0">
            <a:spAutoFit/>
          </a:bodyPr>
          <a:lstStyle/>
          <a:p>
            <a:r>
              <a:rPr lang="de-DE"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Welchen Charakter hat DEIN Tier?</a:t>
            </a:r>
            <a:endParaRPr lang="de-DE"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feld 7"/>
          <p:cNvSpPr txBox="1"/>
          <p:nvPr/>
        </p:nvSpPr>
        <p:spPr>
          <a:xfrm rot="698836">
            <a:off x="2355472" y="2411241"/>
            <a:ext cx="4112424" cy="400110"/>
          </a:xfrm>
          <a:prstGeom prst="rect">
            <a:avLst/>
          </a:prstGeom>
          <a:noFill/>
        </p:spPr>
        <p:txBody>
          <a:bodyPr wrap="square" rtlCol="0">
            <a:spAutoFit/>
          </a:bodyPr>
          <a:lstStyle/>
          <a:p>
            <a:r>
              <a:rPr lang="de-DE" sz="2000" dirty="0" smtClean="0"/>
              <a:t>Onlinetest auf www.PetKabinett.de</a:t>
            </a:r>
            <a:endParaRPr lang="de-DE" sz="2000" dirty="0"/>
          </a:p>
        </p:txBody>
      </p:sp>
      <p:sp>
        <p:nvSpPr>
          <p:cNvPr id="9" name="Textfeld 8"/>
          <p:cNvSpPr txBox="1"/>
          <p:nvPr/>
        </p:nvSpPr>
        <p:spPr>
          <a:xfrm>
            <a:off x="285720" y="2857496"/>
            <a:ext cx="5000660" cy="369332"/>
          </a:xfrm>
          <a:prstGeom prst="rect">
            <a:avLst/>
          </a:prstGeom>
          <a:noFill/>
        </p:spPr>
        <p:txBody>
          <a:bodyPr wrap="square" rtlCol="0">
            <a:spAutoFit/>
          </a:bodyPr>
          <a:lstStyle/>
          <a:p>
            <a:r>
              <a:rPr lang="de-DE" dirty="0" smtClean="0"/>
              <a:t>Ergebnis + </a:t>
            </a:r>
            <a:r>
              <a:rPr lang="de-DE" dirty="0" err="1" smtClean="0"/>
              <a:t>Bundleempfehlung</a:t>
            </a:r>
            <a:r>
              <a:rPr lang="de-DE" dirty="0" smtClean="0"/>
              <a:t> </a:t>
            </a:r>
            <a:endParaRPr lang="de-DE" dirty="0"/>
          </a:p>
        </p:txBody>
      </p:sp>
      <p:sp>
        <p:nvSpPr>
          <p:cNvPr id="10" name="Textfeld 9"/>
          <p:cNvSpPr txBox="1"/>
          <p:nvPr/>
        </p:nvSpPr>
        <p:spPr>
          <a:xfrm>
            <a:off x="214282" y="3286124"/>
            <a:ext cx="6429420" cy="147732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smtClean="0"/>
              <a:t>Teddy ist der </a:t>
            </a:r>
            <a:r>
              <a:rPr lang="de-DE" dirty="0" err="1" smtClean="0"/>
              <a:t>Sheldon</a:t>
            </a:r>
            <a:r>
              <a:rPr lang="de-DE" dirty="0" smtClean="0"/>
              <a:t> Cooper unter den Meerschweinchen- sozial manchmal vielleicht etwas unbeholfen, aber wahnsinnig klug und verspielt. Beschäftigung durch knifflige Aufgaben sind hier der Schlüssel für ein zufriedenes &amp; glückliches Leben. </a:t>
            </a:r>
          </a:p>
          <a:p>
            <a:endParaRPr lang="de-DE" dirty="0"/>
          </a:p>
        </p:txBody>
      </p:sp>
      <p:pic>
        <p:nvPicPr>
          <p:cNvPr id="12" name="Grafik 11" descr="Unbenannt.png"/>
          <p:cNvPicPr>
            <a:picLocks noChangeAspect="1"/>
          </p:cNvPicPr>
          <p:nvPr/>
        </p:nvPicPr>
        <p:blipFill>
          <a:blip r:embed="rId3" cstate="print"/>
          <a:stretch>
            <a:fillRect/>
          </a:stretch>
        </p:blipFill>
        <p:spPr>
          <a:xfrm>
            <a:off x="2714612" y="4929198"/>
            <a:ext cx="1500198" cy="1576050"/>
          </a:xfrm>
          <a:prstGeom prst="rect">
            <a:avLst/>
          </a:prstGeom>
        </p:spPr>
      </p:pic>
      <p:sp>
        <p:nvSpPr>
          <p:cNvPr id="13" name="Textfeld 12"/>
          <p:cNvSpPr txBox="1"/>
          <p:nvPr/>
        </p:nvSpPr>
        <p:spPr>
          <a:xfrm>
            <a:off x="4214810" y="4857760"/>
            <a:ext cx="3357586" cy="369332"/>
          </a:xfrm>
          <a:prstGeom prst="rect">
            <a:avLst/>
          </a:prstGeom>
          <a:noFill/>
        </p:spPr>
        <p:txBody>
          <a:bodyPr wrap="square" rtlCol="0">
            <a:spAutoFit/>
          </a:bodyPr>
          <a:lstStyle/>
          <a:p>
            <a:r>
              <a:rPr lang="de-DE" dirty="0" smtClean="0"/>
              <a:t>empfiehlt dir das </a:t>
            </a:r>
            <a:r>
              <a:rPr lang="de-DE" dirty="0" err="1" smtClean="0"/>
              <a:t>Bundle</a:t>
            </a:r>
            <a:r>
              <a:rPr lang="de-DE" dirty="0" smtClean="0"/>
              <a:t> </a:t>
            </a:r>
            <a:endParaRPr lang="de-DE" dirty="0"/>
          </a:p>
        </p:txBody>
      </p:sp>
      <p:pic>
        <p:nvPicPr>
          <p:cNvPr id="20482" name="Picture 2"/>
          <p:cNvPicPr>
            <a:picLocks noChangeAspect="1" noChangeArrowheads="1"/>
          </p:cNvPicPr>
          <p:nvPr/>
        </p:nvPicPr>
        <p:blipFill>
          <a:blip r:embed="rId4"/>
          <a:srcRect l="35594" t="20000" r="38135" b="32542"/>
          <a:stretch>
            <a:fillRect/>
          </a:stretch>
        </p:blipFill>
        <p:spPr bwMode="auto">
          <a:xfrm>
            <a:off x="6643702" y="4196357"/>
            <a:ext cx="2357454" cy="2661643"/>
          </a:xfrm>
          <a:prstGeom prst="rect">
            <a:avLst/>
          </a:prstGeom>
          <a:noFill/>
          <a:ln w="9525">
            <a:noFill/>
            <a:miter lim="800000"/>
            <a:headEnd/>
            <a:tailEnd/>
          </a:ln>
          <a:effectLst/>
        </p:spPr>
      </p:pic>
      <p:sp>
        <p:nvSpPr>
          <p:cNvPr id="15" name="Rechteck 14"/>
          <p:cNvSpPr/>
          <p:nvPr/>
        </p:nvSpPr>
        <p:spPr>
          <a:xfrm>
            <a:off x="0" y="0"/>
            <a:ext cx="2096792" cy="46166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none">
            <a:spAutoFit/>
          </a:bodyPr>
          <a:lstStyle/>
          <a:p>
            <a:r>
              <a:rPr lang="de-DE" sz="2400" dirty="0" smtClean="0"/>
              <a:t>Viral Marketing</a:t>
            </a:r>
            <a:endParaRPr lang="de-DE"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telzner\Sarah Stern\Unbenannt.png"/>
          <p:cNvPicPr>
            <a:picLocks noChangeAspect="1" noChangeArrowheads="1"/>
          </p:cNvPicPr>
          <p:nvPr/>
        </p:nvPicPr>
        <p:blipFill>
          <a:blip r:embed="rId2"/>
          <a:srcRect/>
          <a:stretch>
            <a:fillRect/>
          </a:stretch>
        </p:blipFill>
        <p:spPr bwMode="auto">
          <a:xfrm>
            <a:off x="2214546" y="857232"/>
            <a:ext cx="5048266" cy="53033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5842" name="Picture 2" descr="http://www.berliner-zuckerschnuten.de/images/haltung/so-nicht.png"/>
          <p:cNvPicPr>
            <a:picLocks noChangeAspect="1" noChangeArrowheads="1"/>
          </p:cNvPicPr>
          <p:nvPr/>
        </p:nvPicPr>
        <p:blipFill>
          <a:blip r:embed="rId2"/>
          <a:srcRect/>
          <a:stretch>
            <a:fillRect/>
          </a:stretch>
        </p:blipFill>
        <p:spPr bwMode="auto">
          <a:xfrm>
            <a:off x="1857356" y="1071546"/>
            <a:ext cx="5334037" cy="4000528"/>
          </a:xfrm>
          <a:prstGeom prst="rect">
            <a:avLst/>
          </a:prstGeom>
          <a:noFill/>
        </p:spPr>
      </p:pic>
      <p:sp>
        <p:nvSpPr>
          <p:cNvPr id="5" name="Textfeld 4"/>
          <p:cNvSpPr txBox="1"/>
          <p:nvPr/>
        </p:nvSpPr>
        <p:spPr>
          <a:xfrm>
            <a:off x="5000628" y="4214818"/>
            <a:ext cx="1428760" cy="461665"/>
          </a:xfrm>
          <a:prstGeom prst="rect">
            <a:avLst/>
          </a:prstGeom>
          <a:solidFill>
            <a:srgbClr val="990000"/>
          </a:solidFill>
        </p:spPr>
        <p:txBody>
          <a:bodyPr wrap="square" rtlCol="0">
            <a:spAutoFit/>
          </a:bodyPr>
          <a:lstStyle/>
          <a:p>
            <a:r>
              <a:rPr lang="de-DE" sz="2400" dirty="0" smtClean="0"/>
              <a:t>Ted</a:t>
            </a:r>
            <a:endParaRPr lang="de-D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2571744"/>
            <a:ext cx="8229600" cy="1143000"/>
          </a:xfrm>
        </p:spPr>
        <p:txBody>
          <a:bodyPr>
            <a:normAutofit/>
          </a:bodyPr>
          <a:lstStyle/>
          <a:p>
            <a:r>
              <a:rPr lang="de-DE" dirty="0" smtClean="0"/>
              <a:t>Das Problem</a:t>
            </a:r>
            <a:endParaRPr lang="de-DE" dirty="0"/>
          </a:p>
        </p:txBody>
      </p:sp>
      <p:sp>
        <p:nvSpPr>
          <p:cNvPr id="8" name="Pfeil nach rechts 7"/>
          <p:cNvSpPr/>
          <p:nvPr/>
        </p:nvSpPr>
        <p:spPr>
          <a:xfrm flipH="1">
            <a:off x="6286512" y="2786058"/>
            <a:ext cx="2643206" cy="7858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9" name="Grafik 8" descr="337833.jpg"/>
          <p:cNvPicPr>
            <a:picLocks noChangeAspect="1"/>
          </p:cNvPicPr>
          <p:nvPr/>
        </p:nvPicPr>
        <p:blipFill>
          <a:blip r:embed="rId2"/>
          <a:srcRect t="23750" b="27500"/>
          <a:stretch>
            <a:fillRect/>
          </a:stretch>
        </p:blipFill>
        <p:spPr>
          <a:xfrm rot="10800000">
            <a:off x="142844" y="1928802"/>
            <a:ext cx="2643189" cy="1010639"/>
          </a:xfrm>
          <a:prstGeom prst="rect">
            <a:avLst/>
          </a:prstGeom>
        </p:spPr>
      </p:pic>
      <p:sp>
        <p:nvSpPr>
          <p:cNvPr id="7" name="Pfeil nach rechts 6"/>
          <p:cNvSpPr/>
          <p:nvPr/>
        </p:nvSpPr>
        <p:spPr>
          <a:xfrm>
            <a:off x="285720" y="2786058"/>
            <a:ext cx="2571768" cy="7858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34818" name="Picture 2" descr="http://www.wandtattoos.de/images/product_images/original_images/915_1_wandtattoo_fuss_spuren.gif"/>
          <p:cNvPicPr>
            <a:picLocks noChangeAspect="1" noChangeArrowheads="1"/>
          </p:cNvPicPr>
          <p:nvPr/>
        </p:nvPicPr>
        <p:blipFill>
          <a:blip r:embed="rId3"/>
          <a:srcRect t="37500" r="24062" b="40000"/>
          <a:stretch>
            <a:fillRect/>
          </a:stretch>
        </p:blipFill>
        <p:spPr bwMode="auto">
          <a:xfrm rot="10800000">
            <a:off x="6072200" y="2000240"/>
            <a:ext cx="3071800" cy="7302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oeddhistischdagblad.nl/wp-content/uploads/2012/12/negatief-denken-8.jpg"/>
          <p:cNvPicPr>
            <a:picLocks noChangeAspect="1" noChangeArrowheads="1"/>
          </p:cNvPicPr>
          <p:nvPr/>
        </p:nvPicPr>
        <p:blipFill>
          <a:blip r:embed="rId2"/>
          <a:srcRect/>
          <a:stretch>
            <a:fillRect/>
          </a:stretch>
        </p:blipFill>
        <p:spPr bwMode="auto">
          <a:xfrm>
            <a:off x="500034" y="2714620"/>
            <a:ext cx="4762500" cy="3371851"/>
          </a:xfrm>
          <a:prstGeom prst="rect">
            <a:avLst/>
          </a:prstGeom>
          <a:noFill/>
        </p:spPr>
      </p:pic>
      <p:sp>
        <p:nvSpPr>
          <p:cNvPr id="2" name="Titel 1"/>
          <p:cNvSpPr>
            <a:spLocks noGrp="1"/>
          </p:cNvSpPr>
          <p:nvPr>
            <p:ph type="title"/>
          </p:nvPr>
        </p:nvSpPr>
        <p:spPr>
          <a:xfrm>
            <a:off x="1857356" y="1643050"/>
            <a:ext cx="8229600" cy="1143000"/>
          </a:xfrm>
        </p:spPr>
        <p:txBody>
          <a:bodyPr/>
          <a:lstStyle/>
          <a:p>
            <a:r>
              <a:rPr lang="de-DE" dirty="0" smtClean="0">
                <a:solidFill>
                  <a:schemeClr val="tx1"/>
                </a:solidFill>
              </a:rPr>
              <a:t>Stellen Sie sich vor…</a:t>
            </a:r>
            <a:endParaRPr lang="de-DE"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282" y="1928802"/>
            <a:ext cx="8229600" cy="1143000"/>
          </a:xfrm>
        </p:spPr>
        <p:txBody>
          <a:bodyPr>
            <a:normAutofit fontScale="90000"/>
          </a:bodyPr>
          <a:lstStyle/>
          <a:p>
            <a:r>
              <a:rPr lang="de-DE" dirty="0" smtClean="0">
                <a:solidFill>
                  <a:schemeClr val="tx1"/>
                </a:solidFill>
              </a:rPr>
              <a:t>… Sie möchten Ihrem Kind Verantwortungsbewusstsein beibringen</a:t>
            </a:r>
            <a:endParaRPr lang="de-DE" dirty="0">
              <a:solidFill>
                <a:schemeClr val="tx1"/>
              </a:solidFill>
            </a:endParaRPr>
          </a:p>
        </p:txBody>
      </p:sp>
      <p:pic>
        <p:nvPicPr>
          <p:cNvPr id="22530" name="Picture 2" descr="http://multimedia-solutions-lierka.de/wp-content/uploads/2011/09/tipps-eltern-kind.jpg"/>
          <p:cNvPicPr>
            <a:picLocks noChangeAspect="1" noChangeArrowheads="1"/>
          </p:cNvPicPr>
          <p:nvPr/>
        </p:nvPicPr>
        <p:blipFill>
          <a:blip r:embed="rId2"/>
          <a:srcRect/>
          <a:stretch>
            <a:fillRect/>
          </a:stretch>
        </p:blipFill>
        <p:spPr bwMode="auto">
          <a:xfrm>
            <a:off x="3286116" y="3000372"/>
            <a:ext cx="4926759" cy="32861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Lösung </a:t>
            </a:r>
            <a:endParaRPr lang="de-DE" dirty="0"/>
          </a:p>
        </p:txBody>
      </p:sp>
      <p:pic>
        <p:nvPicPr>
          <p:cNvPr id="23554" name="Picture 2" descr="http://www.ruhrnachrichten.de/storage/pic/mdhl/automatischer-bildimport/dpa/serviceline/tiere/berichte/2200133_1_jpeg-147AC800C95A4352-20101104-img_27111558.original.large-4-3-800-254-0-2655-1800.jpg"/>
          <p:cNvPicPr>
            <a:picLocks noChangeAspect="1" noChangeArrowheads="1"/>
          </p:cNvPicPr>
          <p:nvPr/>
        </p:nvPicPr>
        <p:blipFill>
          <a:blip r:embed="rId2"/>
          <a:srcRect/>
          <a:stretch>
            <a:fillRect/>
          </a:stretch>
        </p:blipFill>
        <p:spPr bwMode="auto">
          <a:xfrm>
            <a:off x="1071538" y="1785926"/>
            <a:ext cx="2357454" cy="1765144"/>
          </a:xfrm>
          <a:prstGeom prst="rect">
            <a:avLst/>
          </a:prstGeom>
          <a:noFill/>
        </p:spPr>
      </p:pic>
      <p:pic>
        <p:nvPicPr>
          <p:cNvPr id="23556" name="Picture 4" descr="http://www.kinder-und-tiere.de/typo3temp/pics/IVH_Junge_m_Meerschweinchen_04_4cbf84fe69.jpg"/>
          <p:cNvPicPr>
            <a:picLocks noChangeAspect="1" noChangeArrowheads="1"/>
          </p:cNvPicPr>
          <p:nvPr/>
        </p:nvPicPr>
        <p:blipFill>
          <a:blip r:embed="rId3"/>
          <a:srcRect/>
          <a:stretch>
            <a:fillRect/>
          </a:stretch>
        </p:blipFill>
        <p:spPr bwMode="auto">
          <a:xfrm>
            <a:off x="5500694" y="1785926"/>
            <a:ext cx="2641232" cy="1895473"/>
          </a:xfrm>
          <a:prstGeom prst="rect">
            <a:avLst/>
          </a:prstGeom>
          <a:noFill/>
        </p:spPr>
      </p:pic>
      <p:pic>
        <p:nvPicPr>
          <p:cNvPr id="23558" name="Picture 6" descr="http://www.daselternforum.de/artikel-attachments/3487d1407261156-kinder-haustiere-kaninchen.jpg.jpg"/>
          <p:cNvPicPr>
            <a:picLocks noChangeAspect="1" noChangeArrowheads="1"/>
          </p:cNvPicPr>
          <p:nvPr/>
        </p:nvPicPr>
        <p:blipFill>
          <a:blip r:embed="rId4"/>
          <a:srcRect/>
          <a:stretch>
            <a:fillRect/>
          </a:stretch>
        </p:blipFill>
        <p:spPr bwMode="auto">
          <a:xfrm>
            <a:off x="2357422" y="3643314"/>
            <a:ext cx="3914775" cy="2781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Doch wohin mit den Süßen?</a:t>
            </a:r>
            <a:endParaRPr lang="de-DE" dirty="0"/>
          </a:p>
        </p:txBody>
      </p:sp>
      <p:pic>
        <p:nvPicPr>
          <p:cNvPr id="24578" name="Picture 2" descr="http://www.hilfreich.de/sites/default/files/imagecache/article_image/images/girl_ears_listen_problem_parents_argue_suffer_divorce_1.jpg"/>
          <p:cNvPicPr>
            <a:picLocks noChangeAspect="1" noChangeArrowheads="1"/>
          </p:cNvPicPr>
          <p:nvPr/>
        </p:nvPicPr>
        <p:blipFill>
          <a:blip r:embed="rId2"/>
          <a:srcRect/>
          <a:stretch>
            <a:fillRect/>
          </a:stretch>
        </p:blipFill>
        <p:spPr bwMode="auto">
          <a:xfrm>
            <a:off x="2500298" y="2428868"/>
            <a:ext cx="6191250" cy="3238501"/>
          </a:xfrm>
          <a:prstGeom prst="rect">
            <a:avLst/>
          </a:prstGeom>
          <a:noFill/>
        </p:spPr>
      </p:pic>
      <p:pic>
        <p:nvPicPr>
          <p:cNvPr id="24580" name="Picture 4" descr="http://ruhigerschlaf.info/images/beds/white/white-wall-batten-drawer/bed5.jpg"/>
          <p:cNvPicPr>
            <a:picLocks noChangeAspect="1" noChangeArrowheads="1"/>
          </p:cNvPicPr>
          <p:nvPr/>
        </p:nvPicPr>
        <p:blipFill>
          <a:blip r:embed="rId3"/>
          <a:srcRect/>
          <a:stretch>
            <a:fillRect/>
          </a:stretch>
        </p:blipFill>
        <p:spPr bwMode="auto">
          <a:xfrm>
            <a:off x="142844" y="1643050"/>
            <a:ext cx="4143404" cy="2762269"/>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ank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Dactylos">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537</Words>
  <Application>Microsoft Office PowerPoint</Application>
  <PresentationFormat>Bildschirmpräsentation (4:3)</PresentationFormat>
  <Paragraphs>93</Paragraphs>
  <Slides>32</Slides>
  <Notes>7</Notes>
  <HiddenSlides>0</HiddenSlides>
  <MMClips>2</MMClips>
  <ScaleCrop>false</ScaleCrop>
  <HeadingPairs>
    <vt:vector size="4" baseType="variant">
      <vt:variant>
        <vt:lpstr>Design</vt:lpstr>
      </vt:variant>
      <vt:variant>
        <vt:i4>4</vt:i4>
      </vt:variant>
      <vt:variant>
        <vt:lpstr>Folientitel</vt:lpstr>
      </vt:variant>
      <vt:variant>
        <vt:i4>32</vt:i4>
      </vt:variant>
    </vt:vector>
  </HeadingPairs>
  <TitlesOfParts>
    <vt:vector size="36" baseType="lpstr">
      <vt:lpstr>Larissa-Design</vt:lpstr>
      <vt:lpstr>Ananke</vt:lpstr>
      <vt:lpstr>Dactylos</vt:lpstr>
      <vt:lpstr>Modul</vt:lpstr>
      <vt:lpstr>Folie 1</vt:lpstr>
      <vt:lpstr>Das Problem</vt:lpstr>
      <vt:lpstr>Folie 3</vt:lpstr>
      <vt:lpstr>Folie 4</vt:lpstr>
      <vt:lpstr>Das Problem</vt:lpstr>
      <vt:lpstr>Stellen Sie sich vor…</vt:lpstr>
      <vt:lpstr>… Sie möchten Ihrem Kind Verantwortungsbewusstsein beibringen</vt:lpstr>
      <vt:lpstr>Die Lösung </vt:lpstr>
      <vt:lpstr>Doch wohin mit den Süßen?</vt:lpstr>
      <vt:lpstr>Folie 10</vt:lpstr>
      <vt:lpstr>Folie 11</vt:lpstr>
      <vt:lpstr>Folie 12</vt:lpstr>
      <vt:lpstr>Folie 13</vt:lpstr>
      <vt:lpstr>Folie 14</vt:lpstr>
      <vt:lpstr>Folie 15</vt:lpstr>
      <vt:lpstr>https://www.youtube.com/watch?v=doaJfAq47xs&amp;list=UUc6c8kZvtZrxsN1VuokQtUg  </vt:lpstr>
      <vt:lpstr>Folie 17</vt:lpstr>
      <vt:lpstr>Folie 18</vt:lpstr>
      <vt:lpstr>Markt</vt:lpstr>
      <vt:lpstr>Folie 20</vt:lpstr>
      <vt:lpstr>Folie 21</vt:lpstr>
      <vt:lpstr>Seizure Advantages </vt:lpstr>
      <vt:lpstr>Go-to-Market-Strategie</vt:lpstr>
      <vt:lpstr>Go-to-Market-Strategie</vt:lpstr>
      <vt:lpstr>Go-to-Market-Strategie</vt:lpstr>
      <vt:lpstr>Revenue Modell</vt:lpstr>
      <vt:lpstr>Ihre Chance</vt:lpstr>
      <vt:lpstr>Folie 28</vt:lpstr>
      <vt:lpstr>Folie 29</vt:lpstr>
      <vt:lpstr>Folie 30</vt:lpstr>
      <vt:lpstr>Folie 31</vt:lpstr>
      <vt:lpstr>Folie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s-stelzner</dc:creator>
  <cp:lastModifiedBy>s-stelzner</cp:lastModifiedBy>
  <cp:revision>26</cp:revision>
  <dcterms:created xsi:type="dcterms:W3CDTF">2014-12-14T13:10:53Z</dcterms:created>
  <dcterms:modified xsi:type="dcterms:W3CDTF">2014-12-16T00:43:26Z</dcterms:modified>
</cp:coreProperties>
</file>